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handoutMasterIdLst>
    <p:handoutMasterId r:id="rId21"/>
  </p:handoutMasterIdLst>
  <p:sldIdLst>
    <p:sldId id="256" r:id="rId2"/>
    <p:sldId id="258" r:id="rId3"/>
    <p:sldId id="260" r:id="rId4"/>
    <p:sldId id="275" r:id="rId5"/>
    <p:sldId id="274" r:id="rId6"/>
    <p:sldId id="261" r:id="rId7"/>
    <p:sldId id="262" r:id="rId8"/>
    <p:sldId id="263" r:id="rId9"/>
    <p:sldId id="264" r:id="rId10"/>
    <p:sldId id="273" r:id="rId11"/>
    <p:sldId id="265" r:id="rId12"/>
    <p:sldId id="266" r:id="rId13"/>
    <p:sldId id="267" r:id="rId14"/>
    <p:sldId id="270" r:id="rId15"/>
    <p:sldId id="268" r:id="rId16"/>
    <p:sldId id="271" r:id="rId17"/>
    <p:sldId id="272" r:id="rId18"/>
    <p:sldId id="257"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727" autoAdjust="0"/>
    <p:restoredTop sz="66667" autoAdjust="0"/>
  </p:normalViewPr>
  <p:slideViewPr>
    <p:cSldViewPr snapToGrid="0" snapToObjects="1">
      <p:cViewPr varScale="1">
        <p:scale>
          <a:sx n="49" d="100"/>
          <a:sy n="49" d="100"/>
        </p:scale>
        <p:origin x="3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3" d="100"/>
          <a:sy n="53" d="100"/>
        </p:scale>
        <p:origin x="-1848"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464205"/>
          </a:xfrm>
          <a:prstGeom prst="rect">
            <a:avLst/>
          </a:prstGeom>
        </p:spPr>
        <p:txBody>
          <a:bodyPr vert="horz" lIns="87444" tIns="43722" rIns="87444" bIns="43722" rtlCol="0"/>
          <a:lstStyle>
            <a:lvl1pPr algn="l">
              <a:defRPr sz="1100"/>
            </a:lvl1pPr>
          </a:lstStyle>
          <a:p>
            <a:endParaRPr lang="en-US"/>
          </a:p>
        </p:txBody>
      </p:sp>
      <p:sp>
        <p:nvSpPr>
          <p:cNvPr id="3" name="Date Placeholder 2"/>
          <p:cNvSpPr>
            <a:spLocks noGrp="1"/>
          </p:cNvSpPr>
          <p:nvPr>
            <p:ph type="dt" sz="quarter" idx="1"/>
          </p:nvPr>
        </p:nvSpPr>
        <p:spPr>
          <a:xfrm>
            <a:off x="3897902" y="1"/>
            <a:ext cx="2982418" cy="464205"/>
          </a:xfrm>
          <a:prstGeom prst="rect">
            <a:avLst/>
          </a:prstGeom>
        </p:spPr>
        <p:txBody>
          <a:bodyPr vert="horz" lIns="87444" tIns="43722" rIns="87444" bIns="43722" rtlCol="0"/>
          <a:lstStyle>
            <a:lvl1pPr algn="r">
              <a:defRPr sz="1100"/>
            </a:lvl1pPr>
          </a:lstStyle>
          <a:p>
            <a:fld id="{96D06700-1037-4EB9-93AE-CD19F2FAE548}" type="datetimeFigureOut">
              <a:rPr lang="en-US" smtClean="0"/>
              <a:pPr/>
              <a:t>10/28/2015</a:t>
            </a:fld>
            <a:endParaRPr lang="en-US"/>
          </a:p>
        </p:txBody>
      </p:sp>
      <p:sp>
        <p:nvSpPr>
          <p:cNvPr id="4" name="Footer Placeholder 3"/>
          <p:cNvSpPr>
            <a:spLocks noGrp="1"/>
          </p:cNvSpPr>
          <p:nvPr>
            <p:ph type="ftr" sz="quarter" idx="2"/>
          </p:nvPr>
        </p:nvSpPr>
        <p:spPr>
          <a:xfrm>
            <a:off x="0" y="8830659"/>
            <a:ext cx="2982418" cy="464205"/>
          </a:xfrm>
          <a:prstGeom prst="rect">
            <a:avLst/>
          </a:prstGeom>
        </p:spPr>
        <p:txBody>
          <a:bodyPr vert="horz" lIns="87444" tIns="43722" rIns="87444" bIns="43722" rtlCol="0" anchor="b"/>
          <a:lstStyle>
            <a:lvl1pPr algn="l">
              <a:defRPr sz="1100"/>
            </a:lvl1pPr>
          </a:lstStyle>
          <a:p>
            <a:endParaRPr lang="en-US"/>
          </a:p>
        </p:txBody>
      </p:sp>
      <p:sp>
        <p:nvSpPr>
          <p:cNvPr id="5" name="Slide Number Placeholder 4"/>
          <p:cNvSpPr>
            <a:spLocks noGrp="1"/>
          </p:cNvSpPr>
          <p:nvPr>
            <p:ph type="sldNum" sz="quarter" idx="3"/>
          </p:nvPr>
        </p:nvSpPr>
        <p:spPr>
          <a:xfrm>
            <a:off x="3897902" y="8830659"/>
            <a:ext cx="2982418" cy="464205"/>
          </a:xfrm>
          <a:prstGeom prst="rect">
            <a:avLst/>
          </a:prstGeom>
        </p:spPr>
        <p:txBody>
          <a:bodyPr vert="horz" lIns="87444" tIns="43722" rIns="87444" bIns="43722" rtlCol="0" anchor="b"/>
          <a:lstStyle>
            <a:lvl1pPr algn="r">
              <a:defRPr sz="1100"/>
            </a:lvl1pPr>
          </a:lstStyle>
          <a:p>
            <a:fld id="{36A7958E-B112-4FE0-AC72-9035472BA8AF}" type="slidenum">
              <a:rPr lang="en-US" smtClean="0"/>
              <a:pPr/>
              <a:t>‹#›</a:t>
            </a:fld>
            <a:endParaRPr lang="en-US"/>
          </a:p>
        </p:txBody>
      </p:sp>
    </p:spTree>
    <p:extLst>
      <p:ext uri="{BB962C8B-B14F-4D97-AF65-F5344CB8AC3E}">
        <p14:creationId xmlns:p14="http://schemas.microsoft.com/office/powerpoint/2010/main" val="376545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0"/>
            <a:ext cx="2982119" cy="464820"/>
          </a:xfrm>
          <a:prstGeom prst="rect">
            <a:avLst/>
          </a:prstGeom>
        </p:spPr>
        <p:txBody>
          <a:bodyPr vert="horz" lIns="92437" tIns="46219" rIns="92437" bIns="46219" rtlCol="0"/>
          <a:lstStyle>
            <a:lvl1pPr algn="r">
              <a:defRPr sz="1200"/>
            </a:lvl1pPr>
          </a:lstStyle>
          <a:p>
            <a:fld id="{815BDA67-0997-D344-85BB-53D27D06966C}" type="datetimeFigureOut">
              <a:rPr lang="en-US" smtClean="0"/>
              <a:pPr/>
              <a:t>10/28/2015</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4820"/>
          </a:xfrm>
          <a:prstGeom prst="rect">
            <a:avLst/>
          </a:prstGeom>
        </p:spPr>
        <p:txBody>
          <a:bodyPr vert="horz" lIns="92437" tIns="46219" rIns="92437" bIns="46219" rtlCol="0" anchor="b"/>
          <a:lstStyle>
            <a:lvl1pPr algn="r">
              <a:defRPr sz="1200"/>
            </a:lvl1pPr>
          </a:lstStyle>
          <a:p>
            <a:fld id="{902D5E20-5C76-0844-A81B-E252580D91E4}" type="slidenum">
              <a:rPr lang="en-US" smtClean="0"/>
              <a:pPr/>
              <a:t>‹#›</a:t>
            </a:fld>
            <a:endParaRPr lang="en-US"/>
          </a:p>
        </p:txBody>
      </p:sp>
    </p:spTree>
    <p:extLst>
      <p:ext uri="{BB962C8B-B14F-4D97-AF65-F5344CB8AC3E}">
        <p14:creationId xmlns:p14="http://schemas.microsoft.com/office/powerpoint/2010/main" val="995343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1</a:t>
            </a:fld>
            <a:endParaRPr lang="en-US"/>
          </a:p>
        </p:txBody>
      </p:sp>
    </p:spTree>
    <p:extLst>
      <p:ext uri="{BB962C8B-B14F-4D97-AF65-F5344CB8AC3E}">
        <p14:creationId xmlns:p14="http://schemas.microsoft.com/office/powerpoint/2010/main" val="57809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how</a:t>
            </a:r>
            <a:r>
              <a:rPr lang="en-US" baseline="0" dirty="0" smtClean="0"/>
              <a:t> things have shifted in six months at one branch.</a:t>
            </a:r>
            <a:endParaRPr lang="en-US" dirty="0" smtClean="0"/>
          </a:p>
          <a:p>
            <a:r>
              <a:rPr lang="en-US" dirty="0" smtClean="0"/>
              <a:t>Customer Potential</a:t>
            </a:r>
            <a:r>
              <a:rPr lang="en-US" baseline="0" dirty="0" smtClean="0"/>
              <a:t> is based on an index.</a:t>
            </a:r>
            <a:endParaRPr lang="en-US"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10</a:t>
            </a:fld>
            <a:endParaRPr lang="en-US"/>
          </a:p>
        </p:txBody>
      </p:sp>
    </p:spTree>
    <p:extLst>
      <p:ext uri="{BB962C8B-B14F-4D97-AF65-F5344CB8AC3E}">
        <p14:creationId xmlns:p14="http://schemas.microsoft.com/office/powerpoint/2010/main" val="106696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of the Month—this one is free and works at any library!</a:t>
            </a:r>
          </a:p>
          <a:p>
            <a:endParaRPr lang="en-US" baseline="0" dirty="0" smtClean="0"/>
          </a:p>
          <a:p>
            <a:r>
              <a:rPr lang="en-US" baseline="0" dirty="0" smtClean="0"/>
              <a:t>We disseminated the question a number of ways: </a:t>
            </a:r>
          </a:p>
          <a:p>
            <a:endParaRPr lang="en-US" baseline="0" dirty="0" smtClean="0"/>
          </a:p>
          <a:p>
            <a:r>
              <a:rPr lang="en-US" baseline="0" dirty="0" smtClean="0"/>
              <a:t>	1. In person: library staff at each branch could choose one of the following  ways to gather data: write the question on a giant sticky note, and patrons write their answers on that, have a notebook at a service desk for patrons to record their answers (or for a staff member to record what the patron said to them), or bribe patrons with stickers and candy if they answer the question  (works well with children). Different methods for different user populations.</a:t>
            </a:r>
          </a:p>
          <a:p>
            <a:r>
              <a:rPr lang="en-US" baseline="0" dirty="0" smtClean="0"/>
              <a:t> </a:t>
            </a:r>
          </a:p>
          <a:p>
            <a:r>
              <a:rPr lang="en-US" baseline="0" dirty="0" smtClean="0"/>
              <a:t>	2. Via social media and one-second surveys. The one-second survey was added to the bottom of DPL’s monthly email newsletter—a link went to </a:t>
            </a:r>
            <a:r>
              <a:rPr lang="en-US" baseline="0" dirty="0" err="1" smtClean="0"/>
              <a:t>SurveyMonkey</a:t>
            </a:r>
            <a:r>
              <a:rPr lang="en-US" baseline="0" dirty="0" smtClean="0"/>
              <a:t> and consisted of 2 radio buttons. This worked for the binary questions that we had (which were about half of our monthly questions). Great reach, great number of responses. Downside: we couldn’t tell which branch(</a:t>
            </a:r>
            <a:r>
              <a:rPr lang="en-US" baseline="0" dirty="0" err="1" smtClean="0"/>
              <a:t>es</a:t>
            </a:r>
            <a:r>
              <a:rPr lang="en-US" baseline="0" dirty="0" smtClean="0"/>
              <a:t>) those responders go to.</a:t>
            </a:r>
          </a:p>
          <a:p>
            <a:endParaRPr lang="en-US" baseline="0" dirty="0" smtClean="0"/>
          </a:p>
          <a:p>
            <a:r>
              <a:rPr lang="en-US" baseline="0" dirty="0" smtClean="0"/>
              <a:t>When figuring out what question to ask, we figured out what we really wanted to know and worked backwards to get the questions (example: I want to know about which area organizations we could potentially have a successful partnership with. So I asked patrons where they like to hang out when they’re not at the library).</a:t>
            </a:r>
          </a:p>
          <a:p>
            <a:endParaRPr lang="en-US" dirty="0" smtClean="0"/>
          </a:p>
          <a:p>
            <a:r>
              <a:rPr lang="en-US" dirty="0" smtClean="0"/>
              <a:t>Lessons learned</a:t>
            </a:r>
            <a:r>
              <a:rPr lang="en-US" baseline="0" dirty="0" smtClean="0"/>
              <a:t> for surveying:</a:t>
            </a:r>
          </a:p>
          <a:p>
            <a:endParaRPr lang="en-US" baseline="0" dirty="0" smtClean="0"/>
          </a:p>
          <a:p>
            <a:r>
              <a:rPr lang="en-US" baseline="0" dirty="0" smtClean="0"/>
              <a:t>	1. If you think your question is crystal-clear: still run it by a handful of people who are not library staff before proceeding. </a:t>
            </a:r>
          </a:p>
          <a:p>
            <a:endParaRPr lang="en-US" baseline="0" dirty="0" smtClean="0"/>
          </a:p>
          <a:p>
            <a:r>
              <a:rPr lang="en-US" baseline="0" dirty="0" smtClean="0"/>
              <a:t>	2. Have a controlled vocabulary or a way of eliminating ambiguity for certain kinds of questions. Example: we asked patrons which time and day of the week they preferred for programs. At my branch, I created a grid so that each patron could simply place a dot sticker on whichever hour and day they preferred. Some branches did not do that, so we got answers like “afternoon” or “evening”. This meant that we had to either choose to guess the exact hour(s) that those responders would have chosen, throw out their answers, or create two grids when collecting the responses: one for all of the responses that included exact days and times, and one for the more vague answers. </a:t>
            </a:r>
          </a:p>
          <a:p>
            <a:endParaRPr lang="en-US" baseline="0" dirty="0" smtClean="0"/>
          </a:p>
          <a:p>
            <a:r>
              <a:rPr lang="en-US" baseline="0" dirty="0" smtClean="0"/>
              <a:t>	For other kinds of questions, though (the free-response ones), we chose not to limit people.</a:t>
            </a:r>
          </a:p>
          <a:p>
            <a:endParaRPr lang="en-US" baseline="0" dirty="0" smtClean="0"/>
          </a:p>
          <a:p>
            <a:r>
              <a:rPr lang="en-US" dirty="0" smtClean="0"/>
              <a:t>	3.</a:t>
            </a:r>
            <a:r>
              <a:rPr lang="en-US" baseline="0" dirty="0" smtClean="0"/>
              <a:t> Some people will choose to answer not the question that you have asked, but the question they wish they had been asked. I collected those answers in a separate file.</a:t>
            </a:r>
            <a:br>
              <a:rPr lang="en-US" baseline="0" dirty="0" smtClean="0"/>
            </a:br>
            <a:endParaRPr lang="en-US" baseline="0" dirty="0" smtClean="0"/>
          </a:p>
          <a:p>
            <a:r>
              <a:rPr lang="en-US" dirty="0" smtClean="0"/>
              <a:t>	4. If you</a:t>
            </a:r>
            <a:r>
              <a:rPr lang="en-US" baseline="0" dirty="0" smtClean="0"/>
              <a:t> work at a multi-branch library system, make sure everyone is using the same wording for the question. </a:t>
            </a:r>
            <a:endParaRPr lang="en-US" dirty="0" smtClean="0"/>
          </a:p>
        </p:txBody>
      </p:sp>
      <p:sp>
        <p:nvSpPr>
          <p:cNvPr id="4" name="Slide Number Placeholder 3"/>
          <p:cNvSpPr>
            <a:spLocks noGrp="1"/>
          </p:cNvSpPr>
          <p:nvPr>
            <p:ph type="sldNum" sz="quarter" idx="10"/>
          </p:nvPr>
        </p:nvSpPr>
        <p:spPr/>
        <p:txBody>
          <a:bodyPr/>
          <a:lstStyle/>
          <a:p>
            <a:fld id="{902D5E20-5C76-0844-A81B-E252580D91E4}" type="slidenum">
              <a:rPr lang="en-US" smtClean="0"/>
              <a:pPr/>
              <a:t>11</a:t>
            </a:fld>
            <a:endParaRPr lang="en-US"/>
          </a:p>
        </p:txBody>
      </p:sp>
    </p:spTree>
    <p:extLst>
      <p:ext uri="{BB962C8B-B14F-4D97-AF65-F5344CB8AC3E}">
        <p14:creationId xmlns:p14="http://schemas.microsoft.com/office/powerpoint/2010/main" val="424857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Outcomes: there were some themes. People wanted health/fitness classes. The social aspect was important to them. And they wanted “series” rather than one-off events (things like writing clubs, where they would meet once a week or month and write together were common responses). </a:t>
            </a:r>
          </a:p>
          <a:p>
            <a:endParaRPr lang="en-US" baseline="0" dirty="0" smtClean="0"/>
          </a:p>
          <a:p>
            <a:r>
              <a:rPr lang="en-US" baseline="0" dirty="0" smtClean="0"/>
              <a:t>Saturday afternoons were the most popular choice for programs—this can create a different problem in multi-branch systems: when everyone starts booking programs for 2 pm on Saturdays, does it dilute the audience? </a:t>
            </a:r>
          </a:p>
          <a:p>
            <a:endParaRPr lang="en-US" baseline="0" dirty="0" smtClean="0"/>
          </a:p>
          <a:p>
            <a:r>
              <a:rPr lang="en-US" baseline="0" dirty="0" smtClean="0"/>
              <a:t>People were more likely to indicate that they travel to other branches if they are from more affluent areas (makes sense: people who can’t afford a car are limited to walking/taking the bus).</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12</a:t>
            </a:fld>
            <a:endParaRPr lang="en-US"/>
          </a:p>
        </p:txBody>
      </p:sp>
    </p:spTree>
    <p:extLst>
      <p:ext uri="{BB962C8B-B14F-4D97-AF65-F5344CB8AC3E}">
        <p14:creationId xmlns:p14="http://schemas.microsoft.com/office/powerpoint/2010/main" val="192967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combined the market</a:t>
            </a:r>
            <a:r>
              <a:rPr lang="en-US" baseline="0" dirty="0" smtClean="0"/>
              <a:t> segmentation, survey results, and programming statistics into The Great </a:t>
            </a:r>
            <a:r>
              <a:rPr lang="en-US" dirty="0" smtClean="0"/>
              <a:t>Statistical</a:t>
            </a:r>
            <a:r>
              <a:rPr lang="en-US" baseline="0" dirty="0" smtClean="0"/>
              <a:t> Analysis!</a:t>
            </a:r>
          </a:p>
          <a:p>
            <a:endParaRPr lang="en-US" baseline="0" dirty="0" smtClean="0"/>
          </a:p>
          <a:p>
            <a:r>
              <a:rPr lang="en-US" baseline="0" dirty="0" smtClean="0"/>
              <a:t>-Programming statistics were pulled from </a:t>
            </a:r>
            <a:r>
              <a:rPr lang="en-US" baseline="0" dirty="0" err="1" smtClean="0"/>
              <a:t>TrackVia</a:t>
            </a:r>
            <a:r>
              <a:rPr lang="en-US" baseline="0" dirty="0" smtClean="0"/>
              <a:t>. You could keep track of attendance, </a:t>
            </a:r>
            <a:r>
              <a:rPr lang="en-US" baseline="0" dirty="0" err="1" smtClean="0"/>
              <a:t>etc</a:t>
            </a:r>
            <a:r>
              <a:rPr lang="en-US" baseline="0" dirty="0" smtClean="0"/>
              <a:t> in a spreadsheet if a product like </a:t>
            </a:r>
            <a:r>
              <a:rPr lang="en-US" baseline="0" dirty="0" err="1" smtClean="0"/>
              <a:t>TrackVia</a:t>
            </a:r>
            <a:r>
              <a:rPr lang="en-US" baseline="0" dirty="0" smtClean="0"/>
              <a:t> is not feasible for your library.</a:t>
            </a:r>
          </a:p>
          <a:p>
            <a:endParaRPr lang="en-US" baseline="0" dirty="0" smtClean="0"/>
          </a:p>
          <a:p>
            <a:r>
              <a:rPr lang="en-US" baseline="0" dirty="0" smtClean="0"/>
              <a:t>-Includes recommendations for types of programs to try/drop.</a:t>
            </a:r>
          </a:p>
          <a:p>
            <a:endParaRPr lang="en-US" u="none" strike="noStrike" dirty="0" smtClean="0">
              <a:effectLst/>
            </a:endParaRPr>
          </a:p>
          <a:p>
            <a:r>
              <a:rPr lang="en-US" dirty="0" smtClean="0"/>
              <a:t>Tried-and-true programs: </a:t>
            </a:r>
            <a:r>
              <a:rPr lang="en-US" dirty="0" smtClean="0"/>
              <a:t>Monica </a:t>
            </a:r>
            <a:r>
              <a:rPr lang="en-US" dirty="0" err="1" smtClean="0"/>
              <a:t>Kadillak</a:t>
            </a:r>
            <a:r>
              <a:rPr lang="en-US" dirty="0" smtClean="0"/>
              <a:t> (cooking</a:t>
            </a:r>
            <a:r>
              <a:rPr lang="en-US" baseline="0" dirty="0" smtClean="0"/>
              <a:t> demos with samples), Active Minds</a:t>
            </a:r>
            <a:endParaRPr lang="en-US" u="none" strike="noStrike" dirty="0" smtClean="0">
              <a:effectLst/>
            </a:endParaRPr>
          </a:p>
          <a:p>
            <a:endParaRPr lang="en-US" baseline="0" dirty="0" smtClean="0"/>
          </a:p>
          <a:p>
            <a:r>
              <a:rPr lang="en-US" baseline="0" dirty="0" smtClean="0"/>
              <a:t>“Success” is variable! Depends on size of library, meeting space.</a:t>
            </a:r>
          </a:p>
        </p:txBody>
      </p:sp>
      <p:sp>
        <p:nvSpPr>
          <p:cNvPr id="4" name="Slide Number Placeholder 3"/>
          <p:cNvSpPr>
            <a:spLocks noGrp="1"/>
          </p:cNvSpPr>
          <p:nvPr>
            <p:ph type="sldNum" sz="quarter" idx="10"/>
          </p:nvPr>
        </p:nvSpPr>
        <p:spPr/>
        <p:txBody>
          <a:bodyPr/>
          <a:lstStyle/>
          <a:p>
            <a:fld id="{902D5E20-5C76-0844-A81B-E252580D91E4}" type="slidenum">
              <a:rPr lang="en-US" smtClean="0"/>
              <a:pPr/>
              <a:t>13</a:t>
            </a:fld>
            <a:endParaRPr lang="en-US"/>
          </a:p>
        </p:txBody>
      </p:sp>
    </p:spTree>
    <p:extLst>
      <p:ext uri="{BB962C8B-B14F-4D97-AF65-F5344CB8AC3E}">
        <p14:creationId xmlns:p14="http://schemas.microsoft.com/office/powerpoint/2010/main" val="2603689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Block </a:t>
            </a:r>
            <a:r>
              <a:rPr lang="en-US" dirty="0" smtClean="0"/>
              <a:t>booking (one point person coordinates</a:t>
            </a:r>
            <a:r>
              <a:rPr lang="en-US" baseline="0" dirty="0" smtClean="0"/>
              <a:t> programs of a certain type or with a certain organization across all branches)</a:t>
            </a:r>
            <a:r>
              <a:rPr lang="en-US" dirty="0" smtClean="0"/>
              <a:t>: </a:t>
            </a:r>
            <a:r>
              <a:rPr lang="en-US" dirty="0" smtClean="0"/>
              <a:t>authors, </a:t>
            </a:r>
            <a:r>
              <a:rPr lang="en-US" dirty="0" smtClean="0"/>
              <a:t>Active Minds</a:t>
            </a:r>
            <a:r>
              <a:rPr lang="en-US" dirty="0" smtClean="0"/>
              <a:t>, food programs, yoga </a:t>
            </a:r>
            <a:r>
              <a:rPr lang="en-US" dirty="0" smtClean="0"/>
              <a:t>fitness</a:t>
            </a:r>
          </a:p>
          <a:p>
            <a:endParaRPr lang="en-US" dirty="0" smtClean="0"/>
          </a:p>
          <a:p>
            <a:r>
              <a:rPr lang="en-US" dirty="0" smtClean="0"/>
              <a:t>2016 crafts </a:t>
            </a:r>
            <a:r>
              <a:rPr lang="en-US" dirty="0" smtClean="0"/>
              <a:t>= we</a:t>
            </a:r>
            <a:r>
              <a:rPr lang="en-US" baseline="0" dirty="0" smtClean="0"/>
              <a:t> voted on top crafts based on proposals submitted by programmers. Top crafts can be scheduled. We’re buying supplies in bulk and sending out the box o’ supplies when each branch has their scheduled craft.</a:t>
            </a:r>
            <a:r>
              <a:rPr lang="en-US" dirty="0" smtClean="0"/>
              <a:t> Better </a:t>
            </a:r>
            <a:r>
              <a:rPr lang="en-US" dirty="0" smtClean="0"/>
              <a:t>price, saves staff </a:t>
            </a:r>
            <a:r>
              <a:rPr lang="en-US" dirty="0" smtClean="0"/>
              <a:t>time.</a:t>
            </a:r>
            <a:endParaRPr lang="en-US" dirty="0" smtClean="0"/>
          </a:p>
          <a:p>
            <a:endParaRPr lang="en-US" dirty="0" smtClean="0"/>
          </a:p>
          <a:p>
            <a:r>
              <a:rPr lang="en-US" dirty="0" smtClean="0"/>
              <a:t>Partnerships: 5280, Active Minds, Walk with a Doc, Mile High Fitness, </a:t>
            </a:r>
            <a:r>
              <a:rPr lang="en-US" dirty="0" err="1" smtClean="0"/>
              <a:t>Geocaching</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02D5E20-5C76-0844-A81B-E252580D91E4}" type="slidenum">
              <a:rPr lang="en-US" smtClean="0"/>
              <a:pPr/>
              <a:t>14</a:t>
            </a:fld>
            <a:endParaRPr lang="en-US"/>
          </a:p>
        </p:txBody>
      </p:sp>
    </p:spTree>
    <p:extLst>
      <p:ext uri="{BB962C8B-B14F-4D97-AF65-F5344CB8AC3E}">
        <p14:creationId xmlns:p14="http://schemas.microsoft.com/office/powerpoint/2010/main" val="4225292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Try It grants </a:t>
            </a:r>
            <a:r>
              <a:rPr lang="en-US" dirty="0" smtClean="0"/>
              <a:t>–people submitted proposals, we voted. The idea was that it would be something outside of our normal offerings.</a:t>
            </a:r>
            <a:endParaRPr lang="en-US" dirty="0" smtClean="0"/>
          </a:p>
          <a:p>
            <a:endParaRPr lang="en-US" dirty="0" smtClean="0"/>
          </a:p>
          <a:p>
            <a:r>
              <a:rPr lang="en-US" dirty="0" smtClean="0"/>
              <a:t>Winter of Reading –a reading program</a:t>
            </a:r>
            <a:r>
              <a:rPr lang="en-US" baseline="0" dirty="0" smtClean="0"/>
              <a:t> for adults!</a:t>
            </a:r>
            <a:endParaRPr lang="en-US" b="0" dirty="0" smtClean="0"/>
          </a:p>
          <a:p>
            <a:pPr lvl="1" rtl="0" fontAlgn="base"/>
            <a:r>
              <a:rPr lang="en-US" dirty="0" smtClean="0"/>
              <a:t>567 completers</a:t>
            </a:r>
          </a:p>
          <a:p>
            <a:pPr lvl="1" rtl="0" fontAlgn="base"/>
            <a:r>
              <a:rPr lang="en-US" dirty="0" smtClean="0"/>
              <a:t>398 visited a branch they’d never been to before</a:t>
            </a:r>
          </a:p>
          <a:p>
            <a:pPr lvl="1" rtl="0" fontAlgn="base"/>
            <a:r>
              <a:rPr lang="en-US" dirty="0" smtClean="0"/>
              <a:t>125 tried the Personalized Reading Lists</a:t>
            </a:r>
          </a:p>
          <a:p>
            <a:pPr lvl="1" rtl="0" fontAlgn="base"/>
            <a:r>
              <a:rPr lang="en-US" dirty="0" smtClean="0"/>
              <a:t>162 checked out an </a:t>
            </a:r>
            <a:r>
              <a:rPr lang="en-US" dirty="0" err="1" smtClean="0"/>
              <a:t>eMedia</a:t>
            </a:r>
            <a:r>
              <a:rPr lang="en-US" dirty="0" smtClean="0"/>
              <a:t> item; 216 listens at Volume Denver</a:t>
            </a:r>
          </a:p>
          <a:p>
            <a:endParaRPr lang="en-US" dirty="0" smtClean="0"/>
          </a:p>
          <a:p>
            <a:r>
              <a:rPr lang="en-US" dirty="0" smtClean="0"/>
              <a:t>Netflix—</a:t>
            </a:r>
            <a:r>
              <a:rPr lang="en-US" dirty="0" err="1" smtClean="0"/>
              <a:t>tv</a:t>
            </a:r>
            <a:r>
              <a:rPr lang="en-US" dirty="0" smtClean="0"/>
              <a:t> binges,</a:t>
            </a:r>
            <a:r>
              <a:rPr lang="en-US" baseline="0" dirty="0" smtClean="0"/>
              <a:t> movie viewings</a:t>
            </a:r>
            <a:endParaRPr lang="en-US" dirty="0" smtClean="0"/>
          </a:p>
          <a:p>
            <a:endParaRPr lang="en-US" dirty="0" smtClean="0"/>
          </a:p>
          <a:p>
            <a:r>
              <a:rPr lang="en-US" dirty="0" err="1" smtClean="0"/>
              <a:t>BrewHa!Ha</a:t>
            </a:r>
            <a:r>
              <a:rPr lang="en-US" dirty="0" smtClean="0"/>
              <a:t>!—a celebration of Denver’s maker culture. Partnerships</a:t>
            </a:r>
            <a:r>
              <a:rPr lang="en-US" baseline="0" dirty="0" smtClean="0"/>
              <a:t> with breweries, tea and coffee shops. Programs with those themes. A comedy show. Discounts when customers flash their library card.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02D5E20-5C76-0844-A81B-E252580D91E4}" type="slidenum">
              <a:rPr lang="en-US" smtClean="0"/>
              <a:pPr/>
              <a:t>15</a:t>
            </a:fld>
            <a:endParaRPr lang="en-US"/>
          </a:p>
        </p:txBody>
      </p:sp>
    </p:spTree>
    <p:extLst>
      <p:ext uri="{BB962C8B-B14F-4D97-AF65-F5344CB8AC3E}">
        <p14:creationId xmlns:p14="http://schemas.microsoft.com/office/powerpoint/2010/main" val="262390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from:</a:t>
            </a:r>
            <a:r>
              <a:rPr lang="en-US" baseline="0" dirty="0" smtClean="0"/>
              <a:t> concert, game night, Monica </a:t>
            </a:r>
            <a:r>
              <a:rPr lang="en-US" baseline="0" dirty="0" err="1" smtClean="0"/>
              <a:t>Kadillak</a:t>
            </a:r>
            <a:r>
              <a:rPr lang="en-US" baseline="0" dirty="0" smtClean="0"/>
              <a:t> cooking, craft</a:t>
            </a:r>
            <a:endParaRPr lang="en-US"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16</a:t>
            </a:fld>
            <a:endParaRPr lang="en-US"/>
          </a:p>
        </p:txBody>
      </p:sp>
    </p:spTree>
    <p:extLst>
      <p:ext uri="{BB962C8B-B14F-4D97-AF65-F5344CB8AC3E}">
        <p14:creationId xmlns:p14="http://schemas.microsoft.com/office/powerpoint/2010/main" val="1632475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37220">
              <a:defRPr/>
            </a:pPr>
            <a:r>
              <a:rPr lang="en-US" dirty="0" smtClean="0"/>
              <a:t>Sunrise Concert (</a:t>
            </a:r>
            <a:r>
              <a:rPr lang="en-US" sz="1100" dirty="0" smtClean="0"/>
              <a:t>pop-up concert in partnership with </a:t>
            </a:r>
            <a:r>
              <a:rPr lang="en-US" sz="1100" dirty="0" err="1" smtClean="0"/>
              <a:t>Jaipur</a:t>
            </a:r>
            <a:r>
              <a:rPr lang="en-US" sz="1100" dirty="0" smtClean="0"/>
              <a:t> and Homeless Action Committee)</a:t>
            </a:r>
          </a:p>
          <a:p>
            <a:endParaRPr lang="en-US" dirty="0" smtClean="0"/>
          </a:p>
          <a:p>
            <a:r>
              <a:rPr lang="en-US" dirty="0" smtClean="0"/>
              <a:t>Memory </a:t>
            </a:r>
            <a:r>
              <a:rPr lang="en-US" dirty="0" smtClean="0"/>
              <a:t>Café: social group for people experiencing</a:t>
            </a:r>
            <a:r>
              <a:rPr lang="en-US" baseline="0" dirty="0" smtClean="0"/>
              <a:t> Alzheimer’s and their caregivers</a:t>
            </a:r>
            <a:endParaRPr lang="en-US" dirty="0" smtClean="0"/>
          </a:p>
        </p:txBody>
      </p:sp>
      <p:sp>
        <p:nvSpPr>
          <p:cNvPr id="4" name="Slide Number Placeholder 3"/>
          <p:cNvSpPr>
            <a:spLocks noGrp="1"/>
          </p:cNvSpPr>
          <p:nvPr>
            <p:ph type="sldNum" sz="quarter" idx="10"/>
          </p:nvPr>
        </p:nvSpPr>
        <p:spPr/>
        <p:txBody>
          <a:bodyPr/>
          <a:lstStyle/>
          <a:p>
            <a:fld id="{902D5E20-5C76-0844-A81B-E252580D91E4}" type="slidenum">
              <a:rPr lang="en-US" smtClean="0"/>
              <a:pPr/>
              <a:t>17</a:t>
            </a:fld>
            <a:endParaRPr lang="en-US"/>
          </a:p>
        </p:txBody>
      </p:sp>
    </p:spTree>
    <p:extLst>
      <p:ext uri="{BB962C8B-B14F-4D97-AF65-F5344CB8AC3E}">
        <p14:creationId xmlns:p14="http://schemas.microsoft.com/office/powerpoint/2010/main" val="1467647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source: http://www.publicdomainpictures.net/view-image.php?image=75725&amp;picture=cat-dressed-vintage-photo&amp;large=1 </a:t>
            </a:r>
            <a:endParaRPr lang="en-US"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18</a:t>
            </a:fld>
            <a:endParaRPr lang="en-US"/>
          </a:p>
        </p:txBody>
      </p:sp>
    </p:spTree>
    <p:extLst>
      <p:ext uri="{BB962C8B-B14F-4D97-AF65-F5344CB8AC3E}">
        <p14:creationId xmlns:p14="http://schemas.microsoft.com/office/powerpoint/2010/main" val="40853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US" dirty="0" smtClean="0"/>
              <a:t>Who we are</a:t>
            </a:r>
          </a:p>
          <a:p>
            <a:pPr lvl="1" rtl="0" fontAlgn="base">
              <a:buFont typeface="Arial" pitchFamily="34" charset="0"/>
              <a:buChar char="•"/>
            </a:pPr>
            <a:r>
              <a:rPr lang="en-US" dirty="0" smtClean="0"/>
              <a:t> [30 second snapshot of how we came to be]</a:t>
            </a:r>
          </a:p>
          <a:p>
            <a:pPr lvl="1" rtl="0" fontAlgn="base"/>
            <a:endParaRPr lang="en-US" dirty="0" smtClean="0"/>
          </a:p>
          <a:p>
            <a:pPr rtl="0" fontAlgn="base"/>
            <a:r>
              <a:rPr lang="en-US" dirty="0" smtClean="0"/>
              <a:t>Why the Engage Team exists </a:t>
            </a:r>
          </a:p>
          <a:p>
            <a:pPr lvl="1" rtl="0" fontAlgn="base">
              <a:buFont typeface="Arial" pitchFamily="34" charset="0"/>
              <a:buChar char="•"/>
            </a:pPr>
            <a:r>
              <a:rPr lang="en-US" dirty="0" smtClean="0"/>
              <a:t>To strategize around the program on a larger, more system-wide level</a:t>
            </a:r>
          </a:p>
          <a:p>
            <a:pPr lvl="1" rtl="0" fontAlgn="base">
              <a:buFont typeface="Arial" pitchFamily="34" charset="0"/>
              <a:buChar char="•"/>
            </a:pPr>
            <a:r>
              <a:rPr lang="en-US" dirty="0" smtClean="0"/>
              <a:t>Marketing segmentation &gt; Action Plans</a:t>
            </a:r>
          </a:p>
          <a:p>
            <a:pPr lvl="1" rtl="0" fontAlgn="base">
              <a:buFont typeface="Arial" pitchFamily="34" charset="0"/>
              <a:buChar char="•"/>
            </a:pPr>
            <a:r>
              <a:rPr lang="en-US" dirty="0" smtClean="0"/>
              <a:t>More libraries wanted to add Adult and Family programming to attract their segments</a:t>
            </a:r>
          </a:p>
          <a:p>
            <a:pPr lvl="1" rtl="0" fontAlgn="base">
              <a:buFont typeface="Arial" pitchFamily="34" charset="0"/>
              <a:buChar char="•"/>
            </a:pPr>
            <a:r>
              <a:rPr lang="en-US" dirty="0" smtClean="0"/>
              <a:t>Labor intensity of programming for so many branches</a:t>
            </a:r>
          </a:p>
          <a:p>
            <a:pPr lvl="1" rtl="0" fontAlgn="base">
              <a:buFont typeface="Arial" pitchFamily="34" charset="0"/>
              <a:buChar char="•"/>
            </a:pPr>
            <a:r>
              <a:rPr lang="en-US" dirty="0" smtClean="0"/>
              <a:t>To combat </a:t>
            </a:r>
            <a:r>
              <a:rPr lang="en-US" dirty="0" err="1" smtClean="0"/>
              <a:t>siloing</a:t>
            </a:r>
            <a:endParaRPr lang="en-US" dirty="0" smtClean="0"/>
          </a:p>
          <a:p>
            <a:pPr marL="462186" lvl="1" defTabSz="462186" fontAlgn="base">
              <a:buFont typeface="Arial" pitchFamily="34" charset="0"/>
              <a:buChar char="•"/>
              <a:defRPr/>
            </a:pPr>
            <a:r>
              <a:rPr lang="en-US" dirty="0" smtClean="0"/>
              <a:t>Rapid growth of program = need for quality control</a:t>
            </a:r>
          </a:p>
          <a:p>
            <a:pPr lvl="1" rtl="0" fontAlgn="base">
              <a:buFont typeface="Arial" pitchFamily="34" charset="0"/>
              <a:buChar char="•"/>
            </a:pPr>
            <a:endParaRPr lang="en-US" dirty="0" smtClean="0"/>
          </a:p>
          <a:p>
            <a:pPr lvl="1" rtl="0" fontAlgn="base">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902D5E20-5C76-0844-A81B-E252580D91E4}" type="slidenum">
              <a:rPr lang="en-US" smtClean="0"/>
              <a:pPr/>
              <a:t>2</a:t>
            </a:fld>
            <a:endParaRPr lang="en-US"/>
          </a:p>
        </p:txBody>
      </p:sp>
    </p:spTree>
    <p:extLst>
      <p:ext uri="{BB962C8B-B14F-4D97-AF65-F5344CB8AC3E}">
        <p14:creationId xmlns:p14="http://schemas.microsoft.com/office/powerpoint/2010/main" val="14842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Think about your desired outcomes.</a:t>
            </a:r>
            <a:endParaRPr lang="en-US" sz="1000" b="0" dirty="0" smtClean="0"/>
          </a:p>
          <a:p>
            <a:r>
              <a:rPr lang="en-US" sz="1000" b="0" dirty="0" smtClean="0"/>
              <a:t/>
            </a:r>
            <a:br>
              <a:rPr lang="en-US" sz="1000" b="0" dirty="0" smtClean="0"/>
            </a:br>
            <a:r>
              <a:rPr lang="en-US" sz="1200" b="0" i="0" u="none" strike="noStrike" kern="1200" dirty="0" smtClean="0">
                <a:solidFill>
                  <a:schemeClr val="tx1"/>
                </a:solidFill>
                <a:latin typeface="+mn-lt"/>
                <a:ea typeface="+mn-ea"/>
                <a:cs typeface="+mn-cs"/>
              </a:rPr>
              <a:t>Ways to evaluate success of programs: price per person, attendance per event, attendance per category of event, target audience reached, anecdotes/heartwarming tales. Human impact.</a:t>
            </a:r>
            <a:r>
              <a:rPr lang="en-US" sz="1000" dirty="0" smtClean="0"/>
              <a:t> </a:t>
            </a:r>
          </a:p>
          <a:p>
            <a:endParaRPr lang="en-US" sz="1000" dirty="0" smtClean="0"/>
          </a:p>
          <a:p>
            <a:pPr defTabSz="462186">
              <a:defRPr/>
            </a:pPr>
            <a:r>
              <a:rPr lang="en-US" sz="800" dirty="0" smtClean="0"/>
              <a:t>-Image source: https://www.flickr.com/photos/net2/15885378031</a:t>
            </a:r>
          </a:p>
          <a:p>
            <a:endParaRPr lang="en-US" sz="1000"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3</a:t>
            </a:fld>
            <a:endParaRPr lang="en-US"/>
          </a:p>
        </p:txBody>
      </p:sp>
    </p:spTree>
    <p:extLst>
      <p:ext uri="{BB962C8B-B14F-4D97-AF65-F5344CB8AC3E}">
        <p14:creationId xmlns:p14="http://schemas.microsoft.com/office/powerpoint/2010/main" val="391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 access for you through Denver Public Library,</a:t>
            </a:r>
            <a:r>
              <a:rPr lang="en-US" baseline="0" dirty="0" smtClean="0"/>
              <a:t> if your library does not have this one!</a:t>
            </a:r>
            <a:endParaRPr lang="en-US" dirty="0" smtClean="0"/>
          </a:p>
          <a:p>
            <a:endParaRPr lang="en-US" dirty="0" smtClean="0"/>
          </a:p>
          <a:p>
            <a:r>
              <a:rPr lang="en-US" dirty="0" smtClean="0"/>
              <a:t>The link above will also give you access to the Landscape Segmentation Resource</a:t>
            </a:r>
            <a:r>
              <a:rPr lang="en-US" baseline="0" dirty="0" smtClean="0"/>
              <a:t> Manual (demographics and preferences for each market segment) and </a:t>
            </a:r>
            <a:r>
              <a:rPr lang="en-US" baseline="0" dirty="0" err="1" smtClean="0"/>
              <a:t>PopStats</a:t>
            </a:r>
            <a:r>
              <a:rPr lang="en-US" baseline="0" dirty="0" smtClean="0"/>
              <a:t> Data Resource Manual (the methodology used to arrive at their statistics).</a:t>
            </a:r>
          </a:p>
          <a:p>
            <a:endParaRPr lang="en-US" dirty="0" smtClean="0"/>
          </a:p>
          <a:p>
            <a:r>
              <a:rPr lang="en-US" dirty="0" err="1" smtClean="0"/>
              <a:t>BusinessDecision</a:t>
            </a:r>
            <a:r>
              <a:rPr lang="en-US" dirty="0" smtClean="0"/>
              <a:t> will give you basic demographics,</a:t>
            </a:r>
            <a:r>
              <a:rPr lang="en-US" baseline="0" dirty="0" smtClean="0"/>
              <a:t> Census data, and spending habits for an area that you define. The report remains accessible there in the future—you can also download the reports that you choose to run.</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4</a:t>
            </a:fld>
            <a:endParaRPr lang="en-US"/>
          </a:p>
        </p:txBody>
      </p:sp>
    </p:spTree>
    <p:extLst>
      <p:ext uri="{BB962C8B-B14F-4D97-AF65-F5344CB8AC3E}">
        <p14:creationId xmlns:p14="http://schemas.microsoft.com/office/powerpoint/2010/main" val="3373255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CommunityConnect</a:t>
            </a:r>
            <a:r>
              <a:rPr lang="en-US" dirty="0" smtClean="0"/>
              <a:t>:</a:t>
            </a:r>
            <a:r>
              <a:rPr lang="en-US" baseline="0" dirty="0" smtClean="0"/>
              <a:t> a</a:t>
            </a:r>
            <a:r>
              <a:rPr lang="en-US" dirty="0" smtClean="0"/>
              <a:t>lso from </a:t>
            </a:r>
            <a:r>
              <a:rPr lang="en-US" dirty="0" err="1" smtClean="0"/>
              <a:t>CivicTechnologies</a:t>
            </a:r>
            <a:r>
              <a:rPr lang="en-US" dirty="0" smtClean="0"/>
              <a:t>. This one</a:t>
            </a:r>
            <a:r>
              <a:rPr lang="en-US" baseline="0" dirty="0" smtClean="0"/>
              <a:t> is only useful to your library if you purchase this product, but you can see how it works here (somewhat similar to </a:t>
            </a:r>
            <a:r>
              <a:rPr lang="en-US" baseline="0" dirty="0" err="1" smtClean="0"/>
              <a:t>BusinessDecisions</a:t>
            </a:r>
            <a:r>
              <a:rPr lang="en-US" baseline="0" dirty="0" smtClean="0"/>
              <a:t>). We can look at the demographics of who is coming to our libraries, and who is in our neighborhood but not coming in (including the percentages of each group—so we can see our market potential within each demographic). We can run new reports monthly to see how things are shifting.</a:t>
            </a:r>
            <a:endParaRPr lang="en-US" dirty="0" smtClean="0"/>
          </a:p>
        </p:txBody>
      </p:sp>
      <p:sp>
        <p:nvSpPr>
          <p:cNvPr id="4" name="Slide Number Placeholder 3"/>
          <p:cNvSpPr>
            <a:spLocks noGrp="1"/>
          </p:cNvSpPr>
          <p:nvPr>
            <p:ph type="sldNum" sz="quarter" idx="10"/>
          </p:nvPr>
        </p:nvSpPr>
        <p:spPr/>
        <p:txBody>
          <a:bodyPr/>
          <a:lstStyle/>
          <a:p>
            <a:fld id="{902D5E20-5C76-0844-A81B-E252580D91E4}" type="slidenum">
              <a:rPr lang="en-US" smtClean="0"/>
              <a:pPr/>
              <a:t>5</a:t>
            </a:fld>
            <a:endParaRPr lang="en-US"/>
          </a:p>
        </p:txBody>
      </p:sp>
    </p:spTree>
    <p:extLst>
      <p:ext uri="{BB962C8B-B14F-4D97-AF65-F5344CB8AC3E}">
        <p14:creationId xmlns:p14="http://schemas.microsoft.com/office/powerpoint/2010/main" val="330881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Delivery:</a:t>
            </a:r>
            <a:r>
              <a:rPr lang="en-US" baseline="0" dirty="0" smtClean="0"/>
              <a:t> prepared for DPL by </a:t>
            </a:r>
            <a:r>
              <a:rPr lang="en-US" baseline="0" dirty="0" err="1" smtClean="0"/>
              <a:t>CivicTechnologies</a:t>
            </a:r>
            <a:endParaRPr lang="en-US" dirty="0" smtClean="0"/>
          </a:p>
          <a:p>
            <a:r>
              <a:rPr lang="en-US" dirty="0" smtClean="0"/>
              <a:t>Tapestry market</a:t>
            </a:r>
            <a:r>
              <a:rPr lang="en-US" baseline="0" dirty="0" smtClean="0"/>
              <a:t> segmentation: demographics.</a:t>
            </a:r>
          </a:p>
          <a:p>
            <a:r>
              <a:rPr lang="en-US" baseline="0" dirty="0" smtClean="0"/>
              <a:t>This shows the service areas for two of DPL’s branches.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02D5E20-5C76-0844-A81B-E252580D91E4}" type="slidenum">
              <a:rPr lang="en-US" smtClean="0"/>
              <a:pPr/>
              <a:t>6</a:t>
            </a:fld>
            <a:endParaRPr lang="en-US"/>
          </a:p>
        </p:txBody>
      </p:sp>
    </p:spTree>
    <p:extLst>
      <p:ext uri="{BB962C8B-B14F-4D97-AF65-F5344CB8AC3E}">
        <p14:creationId xmlns:p14="http://schemas.microsoft.com/office/powerpoint/2010/main" val="134021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who inhabits</a:t>
            </a:r>
            <a:r>
              <a:rPr lang="en-US" baseline="0" dirty="0" smtClean="0"/>
              <a:t> one branch’s service area. </a:t>
            </a:r>
            <a:endParaRPr lang="en-US"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7</a:t>
            </a:fld>
            <a:endParaRPr lang="en-US"/>
          </a:p>
        </p:txBody>
      </p:sp>
    </p:spTree>
    <p:extLst>
      <p:ext uri="{BB962C8B-B14F-4D97-AF65-F5344CB8AC3E}">
        <p14:creationId xmlns:p14="http://schemas.microsoft.com/office/powerpoint/2010/main" val="101608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the different market</a:t>
            </a:r>
            <a:r>
              <a:rPr lang="en-US" baseline="0" dirty="0" smtClean="0"/>
              <a:t> segments in one branch’s service area. Difference between population share and customer share=people we’re not reaching.</a:t>
            </a:r>
            <a:endParaRPr lang="en-US"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8</a:t>
            </a:fld>
            <a:endParaRPr lang="en-US"/>
          </a:p>
        </p:txBody>
      </p:sp>
    </p:spTree>
    <p:extLst>
      <p:ext uri="{BB962C8B-B14F-4D97-AF65-F5344CB8AC3E}">
        <p14:creationId xmlns:p14="http://schemas.microsoft.com/office/powerpoint/2010/main" val="24542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view of the market shares.</a:t>
            </a:r>
            <a:endParaRPr lang="en-US" dirty="0"/>
          </a:p>
        </p:txBody>
      </p:sp>
      <p:sp>
        <p:nvSpPr>
          <p:cNvPr id="4" name="Slide Number Placeholder 3"/>
          <p:cNvSpPr>
            <a:spLocks noGrp="1"/>
          </p:cNvSpPr>
          <p:nvPr>
            <p:ph type="sldNum" sz="quarter" idx="10"/>
          </p:nvPr>
        </p:nvSpPr>
        <p:spPr/>
        <p:txBody>
          <a:bodyPr/>
          <a:lstStyle/>
          <a:p>
            <a:fld id="{902D5E20-5C76-0844-A81B-E252580D91E4}" type="slidenum">
              <a:rPr lang="en-US" smtClean="0"/>
              <a:pPr/>
              <a:t>9</a:t>
            </a:fld>
            <a:endParaRPr lang="en-US"/>
          </a:p>
        </p:txBody>
      </p:sp>
    </p:spTree>
    <p:extLst>
      <p:ext uri="{BB962C8B-B14F-4D97-AF65-F5344CB8AC3E}">
        <p14:creationId xmlns:p14="http://schemas.microsoft.com/office/powerpoint/2010/main" val="198484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10/28/2015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westword.com/music/video-inside-the-denver-public-librarys-sunrise-concert-for-the-homeless-714856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hyperlink" Target="mailto:jlaperri@denverlibrary.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2.emf"/><Relationship Id="rId4" Type="http://schemas.openxmlformats.org/officeDocument/2006/relationships/hyperlink" Target="mailto:ewilkins@denverlibrar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enverlibrary.org/research-topics/117"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9145"/>
            <a:ext cx="7772400" cy="1561514"/>
          </a:xfrm>
        </p:spPr>
        <p:txBody>
          <a:bodyPr>
            <a:normAutofit/>
          </a:bodyPr>
          <a:lstStyle/>
          <a:p>
            <a:r>
              <a:rPr lang="en-US" b="1" dirty="0" smtClean="0"/>
              <a:t>Programming for the People  </a:t>
            </a:r>
            <a:endParaRPr lang="en-US" dirty="0"/>
          </a:p>
        </p:txBody>
      </p:sp>
      <p:sp>
        <p:nvSpPr>
          <p:cNvPr id="3" name="Subtitle 2"/>
          <p:cNvSpPr>
            <a:spLocks noGrp="1"/>
          </p:cNvSpPr>
          <p:nvPr>
            <p:ph type="subTitle" idx="1"/>
          </p:nvPr>
        </p:nvSpPr>
        <p:spPr>
          <a:xfrm>
            <a:off x="1371600" y="3094892"/>
            <a:ext cx="6400800" cy="1473200"/>
          </a:xfrm>
        </p:spPr>
        <p:txBody>
          <a:bodyPr/>
          <a:lstStyle/>
          <a:p>
            <a:r>
              <a:rPr lang="en-US" b="1" dirty="0" smtClean="0"/>
              <a:t>Engaging Customers in  Adult &amp; Family Programs Through Community and Market  Driven Data</a:t>
            </a:r>
            <a:endParaRPr lang="en-US" dirty="0"/>
          </a:p>
        </p:txBody>
      </p:sp>
      <p:pic>
        <p:nvPicPr>
          <p:cNvPr id="4" name="Picture 3" descr="DPL_horiz_2color.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75" y="6170165"/>
            <a:ext cx="4707095" cy="481017"/>
          </a:xfrm>
          <a:prstGeom prst="rect">
            <a:avLst/>
          </a:prstGeom>
        </p:spPr>
      </p:pic>
    </p:spTree>
    <p:extLst>
      <p:ext uri="{BB962C8B-B14F-4D97-AF65-F5344CB8AC3E}">
        <p14:creationId xmlns:p14="http://schemas.microsoft.com/office/powerpoint/2010/main" val="1568698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srcRect l="3051" t="16710" r="20578" b="12533"/>
          <a:stretch>
            <a:fillRect/>
          </a:stretch>
        </p:blipFill>
        <p:spPr bwMode="auto">
          <a:xfrm>
            <a:off x="236483" y="268013"/>
            <a:ext cx="8686800" cy="603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681.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4903" t="10394" r="22300" b="10394"/>
          <a:stretch/>
        </p:blipFill>
        <p:spPr>
          <a:xfrm rot="5161306">
            <a:off x="635505" y="2543192"/>
            <a:ext cx="4114808" cy="3358050"/>
          </a:xfrm>
          <a:ln>
            <a:solidFill>
              <a:srgbClr val="376092"/>
            </a:solidFill>
          </a:ln>
        </p:spPr>
      </p:pic>
      <p:sp>
        <p:nvSpPr>
          <p:cNvPr id="3" name="Title 2"/>
          <p:cNvSpPr>
            <a:spLocks noGrp="1"/>
          </p:cNvSpPr>
          <p:nvPr>
            <p:ph type="title"/>
          </p:nvPr>
        </p:nvSpPr>
        <p:spPr>
          <a:xfrm>
            <a:off x="457200" y="338328"/>
            <a:ext cx="8229600" cy="1001091"/>
          </a:xfrm>
        </p:spPr>
        <p:txBody>
          <a:bodyPr/>
          <a:lstStyle/>
          <a:p>
            <a:r>
              <a:rPr lang="en-US" dirty="0" smtClean="0"/>
              <a:t>Collecting Data</a:t>
            </a:r>
            <a:endParaRPr lang="en-US" dirty="0"/>
          </a:p>
        </p:txBody>
      </p:sp>
      <p:pic>
        <p:nvPicPr>
          <p:cNvPr id="7" name="Picture 6" descr="Screen Shot 2015-09-27 at 12.14.48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377528">
            <a:off x="4643932" y="1746196"/>
            <a:ext cx="2900044" cy="4499588"/>
          </a:xfrm>
          <a:prstGeom prst="rect">
            <a:avLst/>
          </a:prstGeom>
          <a:ln>
            <a:solidFill>
              <a:schemeClr val="accent1">
                <a:lumMod val="75000"/>
              </a:schemeClr>
            </a:solidFill>
          </a:ln>
        </p:spPr>
      </p:pic>
    </p:spTree>
    <p:extLst>
      <p:ext uri="{BB962C8B-B14F-4D97-AF65-F5344CB8AC3E}">
        <p14:creationId xmlns:p14="http://schemas.microsoft.com/office/powerpoint/2010/main" val="2934826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9-27 at 12.34.29 PM.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23405" t="20173" r="25803" b="12962"/>
          <a:stretch/>
        </p:blipFill>
        <p:spPr>
          <a:xfrm>
            <a:off x="173964" y="1591056"/>
            <a:ext cx="4418695" cy="3635566"/>
          </a:xfrm>
          <a:ln>
            <a:solidFill>
              <a:schemeClr val="tx2"/>
            </a:solidFill>
          </a:ln>
        </p:spPr>
      </p:pic>
      <p:sp>
        <p:nvSpPr>
          <p:cNvPr id="3" name="Title 2"/>
          <p:cNvSpPr>
            <a:spLocks noGrp="1"/>
          </p:cNvSpPr>
          <p:nvPr>
            <p:ph type="title"/>
          </p:nvPr>
        </p:nvSpPr>
        <p:spPr/>
        <p:txBody>
          <a:bodyPr/>
          <a:lstStyle/>
          <a:p>
            <a:r>
              <a:rPr lang="en-US" dirty="0" smtClean="0"/>
              <a:t>Results</a:t>
            </a:r>
            <a:endParaRPr lang="en-US" dirty="0"/>
          </a:p>
        </p:txBody>
      </p:sp>
      <p:pic>
        <p:nvPicPr>
          <p:cNvPr id="5" name="Picture 4" descr="Screen Shot 2015-09-27 at 12.42.01 PM.png"/>
          <p:cNvPicPr>
            <a:picLocks noChangeAspect="1"/>
          </p:cNvPicPr>
          <p:nvPr/>
        </p:nvPicPr>
        <p:blipFill rotWithShape="1">
          <a:blip r:embed="rId4" cstate="email">
            <a:extLst>
              <a:ext uri="{28A0092B-C50C-407E-A947-70E740481C1C}">
                <a14:useLocalDpi xmlns:a14="http://schemas.microsoft.com/office/drawing/2010/main" val="0"/>
              </a:ext>
            </a:extLst>
          </a:blip>
          <a:srcRect l="26826" t="17840" r="25803"/>
          <a:stretch/>
        </p:blipFill>
        <p:spPr>
          <a:xfrm>
            <a:off x="4984735" y="1591056"/>
            <a:ext cx="3876029" cy="4201497"/>
          </a:xfrm>
          <a:prstGeom prst="rect">
            <a:avLst/>
          </a:prstGeom>
          <a:ln>
            <a:solidFill>
              <a:srgbClr val="376092"/>
            </a:solidFill>
          </a:ln>
        </p:spPr>
      </p:pic>
    </p:spTree>
    <p:extLst>
      <p:ext uri="{BB962C8B-B14F-4D97-AF65-F5344CB8AC3E}">
        <p14:creationId xmlns:p14="http://schemas.microsoft.com/office/powerpoint/2010/main" val="3353482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9-27 at 12.52.46 PM.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405" t="26977" r="28602" b="18018"/>
          <a:stretch/>
        </p:blipFill>
        <p:spPr>
          <a:xfrm>
            <a:off x="613765" y="1364921"/>
            <a:ext cx="7828406" cy="5493080"/>
          </a:xfrm>
        </p:spPr>
      </p:pic>
      <p:sp>
        <p:nvSpPr>
          <p:cNvPr id="3" name="Title 2"/>
          <p:cNvSpPr>
            <a:spLocks noGrp="1"/>
          </p:cNvSpPr>
          <p:nvPr>
            <p:ph type="title"/>
          </p:nvPr>
        </p:nvSpPr>
        <p:spPr>
          <a:xfrm>
            <a:off x="457200" y="338328"/>
            <a:ext cx="8229600" cy="1026593"/>
          </a:xfrm>
        </p:spPr>
        <p:txBody>
          <a:bodyPr/>
          <a:lstStyle/>
          <a:p>
            <a:r>
              <a:rPr lang="en-US" dirty="0" smtClean="0"/>
              <a:t>Evaluation</a:t>
            </a:r>
            <a:endParaRPr lang="en-US" dirty="0"/>
          </a:p>
        </p:txBody>
      </p:sp>
    </p:spTree>
    <p:extLst>
      <p:ext uri="{BB962C8B-B14F-4D97-AF65-F5344CB8AC3E}">
        <p14:creationId xmlns:p14="http://schemas.microsoft.com/office/powerpoint/2010/main" val="184704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91056"/>
            <a:ext cx="8229600" cy="4535107"/>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Outcomes</a:t>
            </a:r>
            <a:endParaRPr lang="en-US" dirty="0"/>
          </a:p>
        </p:txBody>
      </p:sp>
      <p:pic>
        <p:nvPicPr>
          <p:cNvPr id="3074" name="Picture 2" descr="https://lh4.googleusercontent.com/wCFwpV1z2XJS_Jtgr811fAyVBJRT_e0K1gzEB7nPzNrYH1rHJ9nEZwhKgnx_nMMXtB6mxLMnoEIe2p8fDkNcAc6eaKx-sH0E78CJBRwwsHirli_NzzXbtS8teY-Uf9aKhlgwjMgpeA"/>
          <p:cNvPicPr>
            <a:picLocks noChangeAspect="1" noChangeArrowheads="1"/>
          </p:cNvPicPr>
          <p:nvPr/>
        </p:nvPicPr>
        <p:blipFill>
          <a:blip r:embed="rId3" cstate="print"/>
          <a:srcRect/>
          <a:stretch>
            <a:fillRect/>
          </a:stretch>
        </p:blipFill>
        <p:spPr bwMode="auto">
          <a:xfrm>
            <a:off x="390526" y="2095881"/>
            <a:ext cx="3943350" cy="504826"/>
          </a:xfrm>
          <a:prstGeom prst="rect">
            <a:avLst/>
          </a:prstGeom>
          <a:noFill/>
        </p:spPr>
      </p:pic>
      <p:pic>
        <p:nvPicPr>
          <p:cNvPr id="3076" name="Picture 4" descr="https://lh3.googleusercontent.com/ea1Ykl8vOSV6IfCPkBCBhlTUxi78eFY4BM0LkyM3Ijqan2DKtlY20W9zY_IPIfPh1QwCAZzAJ2ODfcgo1zRq-B3jTcZJh9QhM1aYWq6rW3yxvw0VNAvljCWI6XIP-wsQBFUvjND5jQ"/>
          <p:cNvPicPr>
            <a:picLocks noChangeAspect="1" noChangeArrowheads="1"/>
          </p:cNvPicPr>
          <p:nvPr/>
        </p:nvPicPr>
        <p:blipFill>
          <a:blip r:embed="rId4" cstate="print"/>
          <a:srcRect/>
          <a:stretch>
            <a:fillRect/>
          </a:stretch>
        </p:blipFill>
        <p:spPr bwMode="auto">
          <a:xfrm>
            <a:off x="2105026" y="2600707"/>
            <a:ext cx="2714625" cy="952500"/>
          </a:xfrm>
          <a:prstGeom prst="rect">
            <a:avLst/>
          </a:prstGeom>
          <a:noFill/>
        </p:spPr>
      </p:pic>
      <p:pic>
        <p:nvPicPr>
          <p:cNvPr id="3078" name="Picture 6" descr="https://lh6.googleusercontent.com/Z4ULAMVDtLBoNrHO9cz55OOcig10FqkcVtopRncsOLztpvc9aA5nPul-jpI1jtXZ95IgpL6xCVPEQJCCjsKcc8FaeVPTTP1LYdP98vNq-VA0MYYPGC47TXJ5UsLnhMQhmB7ZtGSFjQ"/>
          <p:cNvPicPr>
            <a:picLocks noChangeAspect="1" noChangeArrowheads="1"/>
          </p:cNvPicPr>
          <p:nvPr/>
        </p:nvPicPr>
        <p:blipFill>
          <a:blip r:embed="rId5" cstate="print"/>
          <a:srcRect/>
          <a:stretch>
            <a:fillRect/>
          </a:stretch>
        </p:blipFill>
        <p:spPr bwMode="auto">
          <a:xfrm>
            <a:off x="0" y="2562608"/>
            <a:ext cx="1714500" cy="1714500"/>
          </a:xfrm>
          <a:prstGeom prst="rect">
            <a:avLst/>
          </a:prstGeom>
          <a:noFill/>
        </p:spPr>
      </p:pic>
      <p:pic>
        <p:nvPicPr>
          <p:cNvPr id="3080" name="Picture 8" descr="https://lh6.googleusercontent.com/TEW4CRn8RD7Z7WVweiurb_IPB_hMZ_yMc13DxcAGGDg_8sKshPmFh5b-KBQsm-ZFELIQpe6kQKx6wT9HB1NrYQZ3F443pSPMmCCdDtiMtZIchgtOO2lmfsjDV3ZDc_z1j6Ocj0-bLw"/>
          <p:cNvPicPr>
            <a:picLocks noChangeAspect="1" noChangeArrowheads="1"/>
          </p:cNvPicPr>
          <p:nvPr/>
        </p:nvPicPr>
        <p:blipFill>
          <a:blip r:embed="rId6" cstate="print"/>
          <a:srcRect/>
          <a:stretch>
            <a:fillRect/>
          </a:stretch>
        </p:blipFill>
        <p:spPr bwMode="auto">
          <a:xfrm>
            <a:off x="4955721" y="2600707"/>
            <a:ext cx="2143125" cy="819151"/>
          </a:xfrm>
          <a:prstGeom prst="rect">
            <a:avLst/>
          </a:prstGeom>
          <a:noFill/>
        </p:spPr>
      </p:pic>
      <p:pic>
        <p:nvPicPr>
          <p:cNvPr id="5" name="Picture 4" descr="https://lh6.googleusercontent.com/p8SXFCXuBRJa5AH0rUoazPGcCD5Q6nqRk13Bob0bjJ26g1Tzq2gxGUdgJ-Y9_4kg07IYGPh2LlmtEU8JibLe7NaNC6V_CxnbGaHQKlvVyHK2_3d0Z5k3hH1P9lqbqs_Cf4ddoPk_EA"/>
          <p:cNvPicPr>
            <a:picLocks noChangeAspect="1" noChangeArrowheads="1"/>
          </p:cNvPicPr>
          <p:nvPr/>
        </p:nvPicPr>
        <p:blipFill>
          <a:blip r:embed="rId7" cstate="print"/>
          <a:srcRect/>
          <a:stretch>
            <a:fillRect/>
          </a:stretch>
        </p:blipFill>
        <p:spPr bwMode="auto">
          <a:xfrm>
            <a:off x="2375035" y="3686556"/>
            <a:ext cx="2148027" cy="2859476"/>
          </a:xfrm>
          <a:prstGeom prst="rect">
            <a:avLst/>
          </a:prstGeom>
          <a:noFill/>
        </p:spPr>
      </p:pic>
      <p:pic>
        <p:nvPicPr>
          <p:cNvPr id="5122" name="Picture 2" descr="https://lh4.googleusercontent.com/2rrKa8Tauo5Jkfh8XaVWa9glpSvHvMR9tJg5wLaEr3VbQ71D5KCoW7opfj4AgeQFPBWWVgI6iJZgxH3lplWDK--qVh6-JjfAWOipsDBMEU2GsYlRQJWG65aGjpn9FKH5HMZUkkA7gg"/>
          <p:cNvPicPr>
            <a:picLocks noChangeAspect="1" noChangeArrowheads="1"/>
          </p:cNvPicPr>
          <p:nvPr/>
        </p:nvPicPr>
        <p:blipFill>
          <a:blip r:embed="rId8" cstate="print"/>
          <a:srcRect/>
          <a:stretch>
            <a:fillRect/>
          </a:stretch>
        </p:blipFill>
        <p:spPr bwMode="auto">
          <a:xfrm>
            <a:off x="4819651" y="1724404"/>
            <a:ext cx="3714750" cy="552451"/>
          </a:xfrm>
          <a:prstGeom prst="rect">
            <a:avLst/>
          </a:prstGeom>
          <a:noFill/>
        </p:spPr>
      </p:pic>
      <p:pic>
        <p:nvPicPr>
          <p:cNvPr id="12" name="Picture 2" descr="https://lh4.googleusercontent.com/a9RS8U-gheZffzyXMBHid8i8pArWom-AE5KWJsd82QmRaQQWKf95FoAfr4pGWlG4udT1OktiHHn5bkYTB4MIPZqNpY50xL6W3CM1bi83XMU7g1araP4biHj2q5esCx1xyI0E5uciRg"/>
          <p:cNvPicPr>
            <a:picLocks noChangeAspect="1" noChangeArrowheads="1"/>
          </p:cNvPicPr>
          <p:nvPr/>
        </p:nvPicPr>
        <p:blipFill>
          <a:blip r:embed="rId9" cstate="print"/>
          <a:srcRect/>
          <a:stretch>
            <a:fillRect/>
          </a:stretch>
        </p:blipFill>
        <p:spPr bwMode="auto">
          <a:xfrm>
            <a:off x="4729843" y="3686556"/>
            <a:ext cx="3804558" cy="28594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9-27 at 1.16.34 PM.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15090" t="18772" r="15512" b="7091"/>
          <a:stretch/>
        </p:blipFill>
        <p:spPr>
          <a:xfrm>
            <a:off x="139173" y="1417106"/>
            <a:ext cx="4585732" cy="3061530"/>
          </a:xfrm>
          <a:ln>
            <a:solidFill>
              <a:srgbClr val="376092"/>
            </a:solidFill>
          </a:ln>
        </p:spPr>
      </p:pic>
      <p:sp>
        <p:nvSpPr>
          <p:cNvPr id="3" name="Title 2"/>
          <p:cNvSpPr>
            <a:spLocks noGrp="1"/>
          </p:cNvSpPr>
          <p:nvPr>
            <p:ph type="title"/>
          </p:nvPr>
        </p:nvSpPr>
        <p:spPr/>
        <p:txBody>
          <a:bodyPr/>
          <a:lstStyle/>
          <a:p>
            <a:r>
              <a:rPr lang="en-US" dirty="0" smtClean="0"/>
              <a:t>Taking Risks</a:t>
            </a:r>
            <a:endParaRPr lang="en-US" dirty="0"/>
          </a:p>
        </p:txBody>
      </p:sp>
      <p:pic>
        <p:nvPicPr>
          <p:cNvPr id="5" name="Picture 4" descr="Screen Shot 2015-09-27 at 1.19.56 PM.png"/>
          <p:cNvPicPr>
            <a:picLocks noChangeAspect="1"/>
          </p:cNvPicPr>
          <p:nvPr/>
        </p:nvPicPr>
        <p:blipFill rotWithShape="1">
          <a:blip r:embed="rId4" cstate="email">
            <a:extLst>
              <a:ext uri="{28A0092B-C50C-407E-A947-70E740481C1C}">
                <a14:useLocalDpi xmlns:a14="http://schemas.microsoft.com/office/drawing/2010/main" val="0"/>
              </a:ext>
            </a:extLst>
          </a:blip>
          <a:srcRect l="25113" t="13437" r="26754" b="17612"/>
          <a:stretch/>
        </p:blipFill>
        <p:spPr>
          <a:xfrm>
            <a:off x="4864076" y="2947871"/>
            <a:ext cx="3954435" cy="3540485"/>
          </a:xfrm>
          <a:prstGeom prst="rect">
            <a:avLst/>
          </a:prstGeom>
          <a:ln>
            <a:solidFill>
              <a:srgbClr val="376092"/>
            </a:solidFill>
          </a:ln>
        </p:spPr>
      </p:pic>
      <p:pic>
        <p:nvPicPr>
          <p:cNvPr id="7170" name="Picture 2" descr="Brew Ha! Ha!"/>
          <p:cNvPicPr>
            <a:picLocks noChangeAspect="1" noChangeArrowheads="1"/>
          </p:cNvPicPr>
          <p:nvPr/>
        </p:nvPicPr>
        <p:blipFill>
          <a:blip r:embed="rId5" cstate="print"/>
          <a:srcRect/>
          <a:stretch>
            <a:fillRect/>
          </a:stretch>
        </p:blipFill>
        <p:spPr bwMode="auto">
          <a:xfrm>
            <a:off x="457200" y="4573336"/>
            <a:ext cx="4128027" cy="2064014"/>
          </a:xfrm>
          <a:prstGeom prst="rect">
            <a:avLst/>
          </a:prstGeom>
          <a:noFill/>
          <a:ln>
            <a:solidFill>
              <a:schemeClr val="accent1">
                <a:lumMod val="75000"/>
              </a:schemeClr>
            </a:solidFill>
          </a:ln>
        </p:spPr>
      </p:pic>
    </p:spTree>
    <p:extLst>
      <p:ext uri="{BB962C8B-B14F-4D97-AF65-F5344CB8AC3E}">
        <p14:creationId xmlns:p14="http://schemas.microsoft.com/office/powerpoint/2010/main" val="1328516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SqLEINVkrrPt4W3KUouYtP-UpzuLV-faCsn6cRyzEF8qwlEViPcMvPEfcLJ-pCG4hnaTeFE4vaJ24b24XS8xMqVviyHn1pbFhqFIdxvITbH0qqIToBfzeTURRfCkwHJBRCmMejOHkg"/>
          <p:cNvPicPr>
            <a:picLocks noChangeAspect="1" noChangeArrowheads="1"/>
          </p:cNvPicPr>
          <p:nvPr/>
        </p:nvPicPr>
        <p:blipFill>
          <a:blip r:embed="rId3" cstate="print"/>
          <a:srcRect/>
          <a:stretch>
            <a:fillRect/>
          </a:stretch>
        </p:blipFill>
        <p:spPr bwMode="auto">
          <a:xfrm>
            <a:off x="4468658" y="219235"/>
            <a:ext cx="4381426" cy="2464553"/>
          </a:xfrm>
          <a:prstGeom prst="rect">
            <a:avLst/>
          </a:prstGeom>
          <a:noFill/>
        </p:spPr>
      </p:pic>
      <p:pic>
        <p:nvPicPr>
          <p:cNvPr id="3076" name="Picture 4" descr="https://lh3.googleusercontent.com/BAWx3DACngUcG0DeuEPkbZKbmTLsk8iydKsWzIE5kxmwz-JQtNiovZpExCiQ8B-0yeijz0l_HJvHvQQlC105U-x-dUWJedvJ2picfqIy5In4ecKrEvPWyC-cTV5KoBrMLKveyq9PPw"/>
          <p:cNvPicPr>
            <a:picLocks noChangeAspect="1" noChangeArrowheads="1"/>
          </p:cNvPicPr>
          <p:nvPr/>
        </p:nvPicPr>
        <p:blipFill>
          <a:blip r:embed="rId4" cstate="print"/>
          <a:srcRect/>
          <a:stretch>
            <a:fillRect/>
          </a:stretch>
        </p:blipFill>
        <p:spPr bwMode="auto">
          <a:xfrm>
            <a:off x="181730" y="219235"/>
            <a:ext cx="4187825" cy="2805844"/>
          </a:xfrm>
          <a:prstGeom prst="rect">
            <a:avLst/>
          </a:prstGeom>
          <a:noFill/>
        </p:spPr>
      </p:pic>
      <p:pic>
        <p:nvPicPr>
          <p:cNvPr id="3078" name="Picture 6" descr="https://lh4.googleusercontent.com/tutwh1EfvhULIgorohuLfQw5QUi7rE4MnyngUn21J95G1pIrWgXCr5DI4DEhKw-G6XKiaAfxrdgtpuWnf8cyRVKA7-vI5Cpe0zwAtaNYowge_dYXXJv4667hyOyDmcW13_yVtSEVOA"/>
          <p:cNvPicPr>
            <a:picLocks noChangeAspect="1" noChangeArrowheads="1"/>
          </p:cNvPicPr>
          <p:nvPr/>
        </p:nvPicPr>
        <p:blipFill>
          <a:blip r:embed="rId5" cstate="print"/>
          <a:srcRect/>
          <a:stretch>
            <a:fillRect/>
          </a:stretch>
        </p:blipFill>
        <p:spPr bwMode="auto">
          <a:xfrm>
            <a:off x="167670" y="3402417"/>
            <a:ext cx="4201885" cy="3158105"/>
          </a:xfrm>
          <a:prstGeom prst="rect">
            <a:avLst/>
          </a:prstGeom>
          <a:noFill/>
        </p:spPr>
      </p:pic>
      <p:pic>
        <p:nvPicPr>
          <p:cNvPr id="3082" name="Picture 10" descr="https://lh5.googleusercontent.com/bnikPRQn6u9-ROoHxIj_x4KMLccuSaz0i8bx0GuEXp9gwZR4-JBG_JCtMmJMBEtCqsLPXZqx9zWtYy0IxLj84dK8J0IS_RpH12zI5q3a9v-bLqCISdPFjLmEVIHo_HGQJVfDmA_61Q"/>
          <p:cNvPicPr>
            <a:picLocks noChangeAspect="1" noChangeArrowheads="1"/>
          </p:cNvPicPr>
          <p:nvPr/>
        </p:nvPicPr>
        <p:blipFill>
          <a:blip r:embed="rId6" cstate="print"/>
          <a:srcRect/>
          <a:stretch>
            <a:fillRect/>
          </a:stretch>
        </p:blipFill>
        <p:spPr bwMode="auto">
          <a:xfrm rot="10800000">
            <a:off x="4879004" y="3402417"/>
            <a:ext cx="3971080" cy="29783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h4.googleusercontent.com/rjLtai0Twai0oTEq5gxLBeJLefzcmGq-oobMLRQu6aw7E5m4rMyiBZf6y2wzBSh1NpzOGSLaRHJF6QyHwSaBHUeBhusDrJspqR_dxJfeqw-Yv2wN9XwL-WLCy_sFUiMxy2Y9dcG2Tg"/>
          <p:cNvPicPr>
            <a:picLocks noGrp="1" noChangeAspect="1" noChangeArrowheads="1"/>
          </p:cNvPicPr>
          <p:nvPr>
            <p:ph idx="1"/>
          </p:nvPr>
        </p:nvPicPr>
        <p:blipFill>
          <a:blip r:embed="rId3" cstate="print"/>
          <a:srcRect/>
          <a:stretch>
            <a:fillRect/>
          </a:stretch>
        </p:blipFill>
        <p:spPr bwMode="auto">
          <a:xfrm>
            <a:off x="850680" y="160338"/>
            <a:ext cx="2759624" cy="2069718"/>
          </a:xfrm>
          <a:prstGeom prst="rect">
            <a:avLst/>
          </a:prstGeom>
          <a:noFill/>
        </p:spPr>
      </p:pic>
      <p:sp>
        <p:nvSpPr>
          <p:cNvPr id="1026" name="AutoShape 2" descr="https://mail.google.com/mail/u/0/?ui=2&amp;ik=687309eab2&amp;view=fimg&amp;th=15024bc6b9bf61a0&amp;attid=0.8&amp;disp=emb&amp;realattid=ii_if8krl163_15024bbc77f8149c&amp;attbid=ANGjdJ9h4Lih7KNnygd_-7qAdcFFelmxcWsIt2LYJLuE4XGq0EFwySMUYAXjetfcM16omnxWdqCMtX6qveyLb-UYSwd5KEYF1bSm0pkja7KZzw6ZK0mLRcWe7Dk7-wg&amp;sz=w634-h1126&amp;ats=1444787393160&amp;rm=15024bc6b9bf61a0&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mail.google.com/mail/u/0/?ui=2&amp;ik=687309eab2&amp;view=fimg&amp;th=15024bc6b9bf61a0&amp;attid=0.8&amp;disp=emb&amp;realattid=ii_if8krl163_15024bbc77f8149c&amp;attbid=ANGjdJ9h4Lih7KNnygd_-7qAdcFFelmxcWsIt2LYJLuE4XGq0EFwySMUYAXjetfcM16omnxWdqCMtX6qveyLb-UYSwd5KEYF1bSm0pkja7KZzw6ZK0mLRcWe7Dk7-wg&amp;sz=w634-h1126&amp;ats=1444787393160&amp;rm=15024bc6b9bf61a0&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mail.google.com/mail/u/0/?ui=2&amp;ik=687309eab2&amp;view=fimg&amp;th=15024bc6b9bf61a0&amp;attid=0.8&amp;disp=emb&amp;realattid=ii_if8krl163_15024bbc77f8149c&amp;attbid=ANGjdJ9h4Lih7KNnygd_-7qAdcFFelmxcWsIt2LYJLuE4XGq0EFwySMUYAXjetfcM16omnxWdqCMtX6qveyLb-UYSwd5KEYF1bSm0pkja7KZzw6ZK0mLRcWe7Dk7-wg&amp;sz=w634-h1126&amp;ats=1444787393160&amp;rm=15024bc6b9bf61a0&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mail.google.com/mail/u/0/?ui=2&amp;ik=687309eab2&amp;view=fimg&amp;th=15024bc6b9bf61a0&amp;attid=0.8&amp;disp=emb&amp;realattid=ii_if8krl163_15024bbc77f8149c&amp;attbid=ANGjdJ9h4Lih7KNnygd_-7qAdcFFelmxcWsIt2LYJLuE4XGq0EFwySMUYAXjetfcM16omnxWdqCMtX6qveyLb-UYSwd5KEYF1bSm0pkja7KZzw6ZK0mLRcWe7Dk7-wg&amp;sz=w634-h1126&amp;ats=1444787393160&amp;rm=15024bc6b9bf61a0&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https://mail.google.com/mail/u/0/?ui=2&amp;ik=687309eab2&amp;view=fimg&amp;th=15024bc6b9bf61a0&amp;attid=0.8&amp;disp=emb&amp;realattid=ii_if8krl163_15024bbc77f8149c&amp;attbid=ANGjdJ9h4Lih7KNnygd_-7qAdcFFelmxcWsIt2LYJLuE4XGq0EFwySMUYAXjetfcM16omnxWdqCMtX6qveyLb-UYSwd5KEYF1bSm0pkja7KZzw6ZK0mLRcWe7Dk7-wg&amp;sz=w634-h1126&amp;ats=1444787393160&amp;rm=15024bc6b9bf61a0&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s://mail.google.com/mail/u/0/?ui=2&amp;ik=687309eab2&amp;view=fimg&amp;th=15024bc6b9bf61a0&amp;attid=0.8&amp;disp=emb&amp;realattid=ii_if8krl163_15024bbc77f8149c&amp;attbid=ANGjdJ9h4Lih7KNnygd_-7qAdcFFelmxcWsIt2LYJLuE4XGq0EFwySMUYAXjetfcM16omnxWdqCMtX6qveyLb-UYSwd5KEYF1bSm0pkja7KZzw6ZK0mLRcWe7Dk7-wg&amp;sz=w634-h1126&amp;ats=1444787393160&amp;rm=15024bc6b9bf61a0&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unnamed.jpg"/>
          <p:cNvPicPr>
            <a:picLocks noChangeAspect="1"/>
          </p:cNvPicPr>
          <p:nvPr/>
        </p:nvPicPr>
        <p:blipFill>
          <a:blip r:embed="rId4" cstate="print"/>
          <a:srcRect b="13532"/>
          <a:stretch>
            <a:fillRect/>
          </a:stretch>
        </p:blipFill>
        <p:spPr>
          <a:xfrm>
            <a:off x="4062249" y="160338"/>
            <a:ext cx="2714625" cy="4167461"/>
          </a:xfrm>
          <a:prstGeom prst="rect">
            <a:avLst/>
          </a:prstGeom>
        </p:spPr>
      </p:pic>
      <p:sp>
        <p:nvSpPr>
          <p:cNvPr id="1038" name="AutoShape 14" descr="https://mail.google.com/mail/u/0/?ui=2&amp;ik=687309eab2&amp;view=fimg&amp;th=15024bc6b9bf61a0&amp;attid=0.8&amp;disp=emb&amp;realattid=ii_if8krl163_15024bbc77f8149c&amp;attbid=ANGjdJ9h4Lih7KNnygd_-7qAdcFFelmxcWsIt2LYJLuE4XGq0EFwySMUYAXjetfcM16omnxWdqCMtX6qveyLb-UYSwd5KEYF1bSm0pkja7KZzw6ZK0mLRcWe7Dk7-wg&amp;sz=w634-h1126&amp;ats=1444787393160&amp;rm=15024bc6b9bf61a0&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unnamed (1).jpg"/>
          <p:cNvPicPr>
            <a:picLocks noChangeAspect="1"/>
          </p:cNvPicPr>
          <p:nvPr/>
        </p:nvPicPr>
        <p:blipFill>
          <a:blip r:embed="rId5" cstate="print"/>
          <a:stretch>
            <a:fillRect/>
          </a:stretch>
        </p:blipFill>
        <p:spPr>
          <a:xfrm>
            <a:off x="361949" y="2466539"/>
            <a:ext cx="3916709" cy="2939118"/>
          </a:xfrm>
          <a:prstGeom prst="rect">
            <a:avLst/>
          </a:prstGeom>
        </p:spPr>
      </p:pic>
      <p:pic>
        <p:nvPicPr>
          <p:cNvPr id="15" name="Picture 14" descr="unnamed (2).jpg"/>
          <p:cNvPicPr>
            <a:picLocks noChangeAspect="1"/>
          </p:cNvPicPr>
          <p:nvPr/>
        </p:nvPicPr>
        <p:blipFill>
          <a:blip r:embed="rId6" cstate="print"/>
          <a:stretch>
            <a:fillRect/>
          </a:stretch>
        </p:blipFill>
        <p:spPr>
          <a:xfrm>
            <a:off x="6532049" y="2466539"/>
            <a:ext cx="2329649" cy="4136149"/>
          </a:xfrm>
          <a:prstGeom prst="rect">
            <a:avLst/>
          </a:prstGeom>
        </p:spPr>
      </p:pic>
      <p:sp>
        <p:nvSpPr>
          <p:cNvPr id="13" name="TextBox 12"/>
          <p:cNvSpPr txBox="1"/>
          <p:nvPr/>
        </p:nvSpPr>
        <p:spPr>
          <a:xfrm>
            <a:off x="361949" y="5679358"/>
            <a:ext cx="5944258" cy="923330"/>
          </a:xfrm>
          <a:prstGeom prst="rect">
            <a:avLst/>
          </a:prstGeom>
          <a:noFill/>
        </p:spPr>
        <p:txBody>
          <a:bodyPr wrap="square" rtlCol="0">
            <a:spAutoFit/>
          </a:bodyPr>
          <a:lstStyle/>
          <a:p>
            <a:r>
              <a:rPr lang="en-US" dirty="0" smtClean="0">
                <a:hlinkClick r:id="rId7"/>
              </a:rPr>
              <a:t>http://www.westword.com/music/video-inside-the-denver-public-librarys-sunrise-concert-for-the-homeless-7148568</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7177" y="2869324"/>
            <a:ext cx="3891952" cy="3111335"/>
          </a:xfrm>
        </p:spPr>
        <p:txBody>
          <a:bodyPr/>
          <a:lstStyle/>
          <a:p>
            <a:r>
              <a:rPr lang="en-US" dirty="0" smtClean="0"/>
              <a:t>Jenny </a:t>
            </a:r>
            <a:r>
              <a:rPr lang="en-US" dirty="0" err="1" smtClean="0"/>
              <a:t>LaPerriere</a:t>
            </a:r>
            <a:r>
              <a:rPr lang="en-US" dirty="0" smtClean="0"/>
              <a:t> </a:t>
            </a:r>
          </a:p>
          <a:p>
            <a:pPr>
              <a:buNone/>
            </a:pPr>
            <a:r>
              <a:rPr lang="en-US" dirty="0" smtClean="0"/>
              <a:t>	 </a:t>
            </a:r>
            <a:r>
              <a:rPr lang="en-US" sz="2000" dirty="0" smtClean="0">
                <a:hlinkClick r:id="rId3"/>
              </a:rPr>
              <a:t>jlaperri@denverlibrary.org</a:t>
            </a:r>
            <a:endParaRPr lang="en-US" sz="2000" dirty="0" smtClean="0"/>
          </a:p>
          <a:p>
            <a:pPr>
              <a:buNone/>
            </a:pPr>
            <a:r>
              <a:rPr lang="en-US" dirty="0" smtClean="0"/>
              <a:t> </a:t>
            </a:r>
          </a:p>
          <a:p>
            <a:r>
              <a:rPr lang="en-US" dirty="0" smtClean="0"/>
              <a:t>Erin Wilkins</a:t>
            </a:r>
          </a:p>
          <a:p>
            <a:pPr lvl="1">
              <a:buNone/>
            </a:pPr>
            <a:r>
              <a:rPr lang="en-US" sz="2000" dirty="0" smtClean="0">
                <a:hlinkClick r:id="rId4"/>
              </a:rPr>
              <a:t>ewilkins@denverlibrary.org</a:t>
            </a:r>
            <a:r>
              <a:rPr lang="en-US" sz="2000" dirty="0" smtClean="0"/>
              <a:t> </a:t>
            </a:r>
          </a:p>
        </p:txBody>
      </p:sp>
      <p:pic>
        <p:nvPicPr>
          <p:cNvPr id="4" name="Picture 3" descr="DPL_horiz_2color.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76" y="6208528"/>
            <a:ext cx="4331684" cy="442654"/>
          </a:xfrm>
          <a:prstGeom prst="rect">
            <a:avLst/>
          </a:prstGeom>
        </p:spPr>
      </p:pic>
      <p:pic>
        <p:nvPicPr>
          <p:cNvPr id="3074" name="Picture 2" descr="http://www.publicdomainpictures.net/download-picture.php?adresar=80000&amp;soubor=cat-dressed-vintage-photo.jpg"/>
          <p:cNvPicPr>
            <a:picLocks noChangeAspect="1" noChangeArrowheads="1"/>
          </p:cNvPicPr>
          <p:nvPr/>
        </p:nvPicPr>
        <p:blipFill>
          <a:blip r:embed="rId6" cstate="print"/>
          <a:srcRect/>
          <a:stretch>
            <a:fillRect/>
          </a:stretch>
        </p:blipFill>
        <p:spPr bwMode="auto">
          <a:xfrm>
            <a:off x="324776" y="2207390"/>
            <a:ext cx="4331684" cy="3257788"/>
          </a:xfrm>
          <a:prstGeom prst="rect">
            <a:avLst/>
          </a:prstGeom>
          <a:noFill/>
        </p:spPr>
      </p:pic>
    </p:spTree>
    <p:extLst>
      <p:ext uri="{BB962C8B-B14F-4D97-AF65-F5344CB8AC3E}">
        <p14:creationId xmlns:p14="http://schemas.microsoft.com/office/powerpoint/2010/main" val="3538843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7365" y="497647"/>
            <a:ext cx="6417734" cy="939801"/>
          </a:xfrm>
        </p:spPr>
        <p:txBody>
          <a:bodyPr>
            <a:normAutofit/>
          </a:bodyPr>
          <a:lstStyle/>
          <a:p>
            <a:r>
              <a:rPr lang="en-US" sz="4400" dirty="0" smtClean="0"/>
              <a:t>The Who &amp; Why</a:t>
            </a:r>
            <a:endParaRPr lang="en-US" sz="4400" dirty="0"/>
          </a:p>
        </p:txBody>
      </p:sp>
      <p:pic>
        <p:nvPicPr>
          <p:cNvPr id="4" name="Picture 3" descr="DPL_horiz_2color.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75" y="6170165"/>
            <a:ext cx="4707095" cy="481017"/>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rot="162892">
            <a:off x="407341" y="1499297"/>
            <a:ext cx="2695619" cy="3550187"/>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rot="21324467">
            <a:off x="3177336" y="1636330"/>
            <a:ext cx="2602353" cy="3376246"/>
          </a:xfrm>
          <a:prstGeom prst="rect">
            <a:avLst/>
          </a:prstGeom>
          <a:noFill/>
          <a:ln w="9525">
            <a:noFill/>
            <a:miter lim="800000"/>
            <a:headEnd/>
            <a:tailEnd/>
          </a:ln>
          <a:effectLst/>
        </p:spPr>
      </p:pic>
      <p:pic>
        <p:nvPicPr>
          <p:cNvPr id="2" name="Picture 2"/>
          <p:cNvPicPr>
            <a:picLocks noChangeAspect="1" noChangeArrowheads="1"/>
          </p:cNvPicPr>
          <p:nvPr/>
        </p:nvPicPr>
        <p:blipFill>
          <a:blip r:embed="rId6" cstate="print"/>
          <a:srcRect/>
          <a:stretch>
            <a:fillRect/>
          </a:stretch>
        </p:blipFill>
        <p:spPr bwMode="auto">
          <a:xfrm rot="337012">
            <a:off x="5935564" y="1659965"/>
            <a:ext cx="2670720" cy="3460651"/>
          </a:xfrm>
          <a:prstGeom prst="rect">
            <a:avLst/>
          </a:prstGeom>
          <a:noFill/>
          <a:ln w="9525">
            <a:noFill/>
            <a:miter lim="800000"/>
            <a:headEnd/>
            <a:tailEnd/>
          </a:ln>
          <a:effectLst/>
        </p:spPr>
      </p:pic>
      <p:sp>
        <p:nvSpPr>
          <p:cNvPr id="5" name="TextBox 4"/>
          <p:cNvSpPr txBox="1"/>
          <p:nvPr/>
        </p:nvSpPr>
        <p:spPr>
          <a:xfrm>
            <a:off x="324775" y="5243008"/>
            <a:ext cx="8444455" cy="923330"/>
          </a:xfrm>
          <a:prstGeom prst="rect">
            <a:avLst/>
          </a:prstGeom>
          <a:noFill/>
        </p:spPr>
        <p:txBody>
          <a:bodyPr wrap="square" rtlCol="0">
            <a:spAutoFit/>
          </a:bodyPr>
          <a:lstStyle/>
          <a:p>
            <a:pPr algn="ctr"/>
            <a:r>
              <a:rPr lang="en-US" dirty="0" smtClean="0">
                <a:solidFill>
                  <a:schemeClr val="accent1">
                    <a:lumMod val="75000"/>
                  </a:schemeClr>
                </a:solidFill>
              </a:rPr>
              <a:t>Mission: “Engage </a:t>
            </a:r>
            <a:r>
              <a:rPr lang="en-US" dirty="0">
                <a:solidFill>
                  <a:schemeClr val="accent1">
                    <a:lumMod val="75000"/>
                  </a:schemeClr>
                </a:solidFill>
              </a:rPr>
              <a:t>adults and family audiences in fulfilling, dynamic, and unexpected </a:t>
            </a:r>
            <a:r>
              <a:rPr lang="en-US" dirty="0" smtClean="0">
                <a:solidFill>
                  <a:schemeClr val="accent1">
                    <a:lumMod val="75000"/>
                  </a:schemeClr>
                </a:solidFill>
              </a:rPr>
              <a:t>experiences.”</a:t>
            </a:r>
            <a:endParaRPr lang="en-US" dirty="0">
              <a:solidFill>
                <a:schemeClr val="accent1">
                  <a:lumMod val="75000"/>
                </a:schemeClr>
              </a:solidFill>
            </a:endParaRPr>
          </a:p>
          <a:p>
            <a:endParaRPr lang="en-US" dirty="0"/>
          </a:p>
        </p:txBody>
      </p:sp>
    </p:spTree>
    <p:extLst>
      <p:ext uri="{BB962C8B-B14F-4D97-AF65-F5344CB8AC3E}">
        <p14:creationId xmlns:p14="http://schemas.microsoft.com/office/powerpoint/2010/main" val="3182388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7365" y="967547"/>
            <a:ext cx="6417734" cy="939801"/>
          </a:xfrm>
        </p:spPr>
        <p:txBody>
          <a:bodyPr>
            <a:normAutofit/>
          </a:bodyPr>
          <a:lstStyle/>
          <a:p>
            <a:r>
              <a:rPr lang="en-US" sz="4400" dirty="0" smtClean="0"/>
              <a:t>Fun With Data!</a:t>
            </a:r>
            <a:endParaRPr lang="en-US" sz="4400" dirty="0"/>
          </a:p>
        </p:txBody>
      </p:sp>
      <p:pic>
        <p:nvPicPr>
          <p:cNvPr id="1026" name="Picture 2" descr="C:\Users\UNHStaff\AppData\Local\Temp\15885378031_6fd04d305b_o.jpg"/>
          <p:cNvPicPr>
            <a:picLocks noChangeAspect="1" noChangeArrowheads="1"/>
          </p:cNvPicPr>
          <p:nvPr/>
        </p:nvPicPr>
        <p:blipFill>
          <a:blip r:embed="rId3" cstate="print"/>
          <a:srcRect/>
          <a:stretch>
            <a:fillRect/>
          </a:stretch>
        </p:blipFill>
        <p:spPr bwMode="auto">
          <a:xfrm>
            <a:off x="3024187" y="2197140"/>
            <a:ext cx="3095625" cy="3771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45" y="6344463"/>
            <a:ext cx="8592207" cy="369332"/>
          </a:xfrm>
          <a:prstGeom prst="rect">
            <a:avLst/>
          </a:prstGeom>
        </p:spPr>
        <p:txBody>
          <a:bodyPr wrap="square">
            <a:spAutoFit/>
          </a:bodyPr>
          <a:lstStyle/>
          <a:p>
            <a:r>
              <a:rPr lang="en-US" dirty="0" smtClean="0">
                <a:latin typeface="Calibri" pitchFamily="34" charset="0"/>
              </a:rPr>
              <a:t>Business Decision: </a:t>
            </a:r>
            <a:r>
              <a:rPr lang="en-US" u="sng" dirty="0" smtClean="0">
                <a:hlinkClick r:id="rId3"/>
              </a:rPr>
              <a:t>https://www.denverlibrary.org/research-topics/117</a:t>
            </a:r>
            <a:r>
              <a:rPr lang="en-US" dirty="0" smtClean="0"/>
              <a:t> </a:t>
            </a:r>
            <a:endParaRPr lang="en-US" dirty="0"/>
          </a:p>
        </p:txBody>
      </p:sp>
      <p:pic>
        <p:nvPicPr>
          <p:cNvPr id="1026" name="Picture 2"/>
          <p:cNvPicPr>
            <a:picLocks noChangeAspect="1" noChangeArrowheads="1"/>
          </p:cNvPicPr>
          <p:nvPr/>
        </p:nvPicPr>
        <p:blipFill>
          <a:blip r:embed="rId4"/>
          <a:srcRect l="9262" t="13016" r="6429" b="9210"/>
          <a:stretch>
            <a:fillRect/>
          </a:stretch>
        </p:blipFill>
        <p:spPr bwMode="auto">
          <a:xfrm>
            <a:off x="-1" y="-1"/>
            <a:ext cx="8921163" cy="6172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srcRect t="7358" r="2241" b="42889"/>
          <a:stretch/>
        </p:blipFill>
        <p:spPr bwMode="auto">
          <a:xfrm>
            <a:off x="0" y="214009"/>
            <a:ext cx="9144000" cy="34903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914399"/>
            <a:ext cx="7772400" cy="5140411"/>
          </a:xfrm>
        </p:spPr>
        <p:txBody>
          <a:bodyPr/>
          <a:lstStyle/>
          <a:p>
            <a:r>
              <a:rPr lang="en-US" dirty="0" smtClean="0"/>
              <a:t/>
            </a:r>
            <a:br>
              <a:rPr lang="en-US" dirty="0" smtClean="0"/>
            </a:br>
            <a:endParaRPr lang="en-US" dirty="0"/>
          </a:p>
        </p:txBody>
      </p:sp>
      <p:pic>
        <p:nvPicPr>
          <p:cNvPr id="3074" name="Picture 2" descr="https://lh6.googleusercontent.com/tp4Jy7d6GApm-C5RPDzQQ67ELB6AF3CUHP7XJwd91-N4UE3RJRvurqRR2jAwMqWg03XCCeo_2jlJT15Wcc-S0JPLzW7G0nlyupFxZnsOPnSYLrh0Nz92XFAeCbxo_rlJRw=s1600"/>
          <p:cNvPicPr>
            <a:picLocks noChangeAspect="1" noChangeArrowheads="1"/>
          </p:cNvPicPr>
          <p:nvPr/>
        </p:nvPicPr>
        <p:blipFill>
          <a:blip r:embed="rId3" cstate="print"/>
          <a:srcRect l="7939" t="254" r="3446" b="7110"/>
          <a:stretch>
            <a:fillRect/>
          </a:stretch>
        </p:blipFill>
        <p:spPr bwMode="auto">
          <a:xfrm>
            <a:off x="1240971" y="216173"/>
            <a:ext cx="6714948" cy="664182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7" y="146958"/>
            <a:ext cx="8556170" cy="6711042"/>
          </a:xfrm>
        </p:spPr>
        <p:txBody>
          <a:bodyPr/>
          <a:lstStyle/>
          <a:p>
            <a:r>
              <a:rPr lang="en-US" dirty="0" smtClean="0"/>
              <a:t/>
            </a:r>
            <a:br>
              <a:rPr lang="en-US" dirty="0" smtClean="0"/>
            </a:br>
            <a:endParaRPr lang="en-US" dirty="0"/>
          </a:p>
        </p:txBody>
      </p:sp>
      <p:pic>
        <p:nvPicPr>
          <p:cNvPr id="2050" name="Picture 2" descr="https://lh6.googleusercontent.com/3qQ7hYcRqKGvtxaqkMio92YjmRfe3cBliHChBQhbiHcwHY5haMcekHntwm70G6_QEr3uTJZqwPz3geT9WppRDfHnik_fDFBELRc-hteZD3tnr1twywxfCAAH2HtcRT7dG_c=s1600"/>
          <p:cNvPicPr>
            <a:picLocks noChangeAspect="1" noChangeArrowheads="1"/>
          </p:cNvPicPr>
          <p:nvPr/>
        </p:nvPicPr>
        <p:blipFill>
          <a:blip r:embed="rId3" cstate="print"/>
          <a:srcRect l="8898" t="1248" r="6353" b="3142"/>
          <a:stretch>
            <a:fillRect/>
          </a:stretch>
        </p:blipFill>
        <p:spPr bwMode="auto">
          <a:xfrm>
            <a:off x="1289957" y="224413"/>
            <a:ext cx="6629400" cy="66335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12271"/>
            <a:ext cx="7751839" cy="6645730"/>
          </a:xfrm>
        </p:spPr>
        <p:txBody>
          <a:bodyPr>
            <a:normAutofit/>
          </a:bodyPr>
          <a:lstStyle/>
          <a:p>
            <a:r>
              <a:rPr lang="en-US" sz="100" dirty="0" smtClean="0"/>
              <a:t>D051029227</a:t>
            </a:r>
            <a:endParaRPr lang="en-US" sz="100" dirty="0"/>
          </a:p>
        </p:txBody>
      </p:sp>
      <p:sp>
        <p:nvSpPr>
          <p:cNvPr id="3" name="TextBox 2"/>
          <p:cNvSpPr txBox="1"/>
          <p:nvPr/>
        </p:nvSpPr>
        <p:spPr>
          <a:xfrm>
            <a:off x="690032" y="212271"/>
            <a:ext cx="8045754" cy="369332"/>
          </a:xfrm>
          <a:prstGeom prst="rect">
            <a:avLst/>
          </a:prstGeom>
          <a:noFill/>
        </p:spPr>
        <p:txBody>
          <a:bodyPr wrap="square" rtlCol="0">
            <a:spAutoFit/>
          </a:bodyPr>
          <a:lstStyle/>
          <a:p>
            <a:endParaRPr lang="en-US" dirty="0"/>
          </a:p>
        </p:txBody>
      </p:sp>
      <p:pic>
        <p:nvPicPr>
          <p:cNvPr id="2050" name="Picture 2" descr="https://lh6.googleusercontent.com/nof77AD5vQ8KJusv1jsni3h4fewVUiTU59moKFN1OB5PzG_j4EPPnMlAbK4wxorbPWulYjFRt0ctnhzYqRzWtnyhobzmZ0k7W1x7uXYXv9d3In0NJ6hs34hMXTa7TfyR2A=s1600"/>
          <p:cNvPicPr>
            <a:picLocks noChangeAspect="1" noChangeArrowheads="1"/>
          </p:cNvPicPr>
          <p:nvPr/>
        </p:nvPicPr>
        <p:blipFill>
          <a:blip r:embed="rId3" cstate="print"/>
          <a:srcRect l="4948" r="6505" b="4509"/>
          <a:stretch>
            <a:fillRect/>
          </a:stretch>
        </p:blipFill>
        <p:spPr bwMode="auto">
          <a:xfrm>
            <a:off x="1338943" y="212270"/>
            <a:ext cx="6890657" cy="66457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214" y="0"/>
            <a:ext cx="8490857" cy="701730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5602" name="Picture 2" descr="https://lh4.googleusercontent.com/Jt1yYGmHS_n8Zkzw5IdO8msQYzwYYFx_r3BYwHgltt8wRMGFaPuO-q-htCVLdmsJf_fvLFfzUeriHCw5_dmUSRDV0LgtBkRzYo7PDGXlsoytKL_jCFwU4h-jFu-rWjwsyw=s1600"/>
          <p:cNvPicPr>
            <a:picLocks noChangeAspect="1" noChangeArrowheads="1"/>
          </p:cNvPicPr>
          <p:nvPr/>
        </p:nvPicPr>
        <p:blipFill>
          <a:blip r:embed="rId3" cstate="print"/>
          <a:srcRect r="5548"/>
          <a:stretch>
            <a:fillRect/>
          </a:stretch>
        </p:blipFill>
        <p:spPr bwMode="auto">
          <a:xfrm>
            <a:off x="894443" y="130175"/>
            <a:ext cx="7416800" cy="67278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1673</TotalTime>
  <Words>894</Words>
  <Application>Microsoft Office PowerPoint</Application>
  <PresentationFormat>On-screen Show (4:3)</PresentationFormat>
  <Paragraphs>158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Symbol</vt:lpstr>
      <vt:lpstr>Waveform</vt:lpstr>
      <vt:lpstr>Programming for the People  </vt:lpstr>
      <vt:lpstr>PowerPoint Presentation</vt:lpstr>
      <vt:lpstr>PowerPoint Presentation</vt:lpstr>
      <vt:lpstr>PowerPoint Presentation</vt:lpstr>
      <vt:lpstr>PowerPoint Presentation</vt:lpstr>
      <vt:lpstr> </vt:lpstr>
      <vt:lpstr> </vt:lpstr>
      <vt:lpstr>D051029227</vt:lpstr>
      <vt:lpstr>PowerPoint Presentation</vt:lpstr>
      <vt:lpstr>PowerPoint Presentation</vt:lpstr>
      <vt:lpstr>Collecting Data</vt:lpstr>
      <vt:lpstr>Results</vt:lpstr>
      <vt:lpstr>Evaluation</vt:lpstr>
      <vt:lpstr>Outcomes</vt:lpstr>
      <vt:lpstr>Taking Risks</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LaPerriere</dc:creator>
  <cp:lastModifiedBy>UNHStaff</cp:lastModifiedBy>
  <cp:revision>144</cp:revision>
  <dcterms:created xsi:type="dcterms:W3CDTF">2014-09-16T00:23:02Z</dcterms:created>
  <dcterms:modified xsi:type="dcterms:W3CDTF">2015-10-28T22:44:40Z</dcterms:modified>
</cp:coreProperties>
</file>